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21"/>
  </p:notesMasterIdLst>
  <p:sldIdLst>
    <p:sldId id="257" r:id="rId3"/>
    <p:sldId id="258" r:id="rId4"/>
    <p:sldId id="259" r:id="rId5"/>
    <p:sldId id="260" r:id="rId6"/>
    <p:sldId id="261" r:id="rId7"/>
    <p:sldId id="262" r:id="rId8"/>
    <p:sldId id="263" r:id="rId9"/>
    <p:sldId id="264" r:id="rId10"/>
    <p:sldId id="265" r:id="rId11"/>
    <p:sldId id="275" r:id="rId12"/>
    <p:sldId id="267" r:id="rId13"/>
    <p:sldId id="268" r:id="rId14"/>
    <p:sldId id="269" r:id="rId15"/>
    <p:sldId id="270" r:id="rId16"/>
    <p:sldId id="271" r:id="rId17"/>
    <p:sldId id="277" r:id="rId18"/>
    <p:sldId id="274" r:id="rId19"/>
    <p:sldId id="278" r:id="rId20"/>
  </p:sldIdLst>
  <p:sldSz cx="9144000" cy="5143500" type="screen16x9"/>
  <p:notesSz cx="6858000" cy="9144000"/>
  <p:embeddedFontLst>
    <p:embeddedFont>
      <p:font typeface="Abadi Extra Light" panose="020B0204020104020204" pitchFamily="34" charset="0"/>
      <p:regular r:id="rId22"/>
    </p:embeddedFont>
    <p:embeddedFont>
      <p:font typeface="Open Sans" panose="020B0606030504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21" autoAdjust="0"/>
  </p:normalViewPr>
  <p:slideViewPr>
    <p:cSldViewPr snapToGrid="0">
      <p:cViewPr varScale="1">
        <p:scale>
          <a:sx n="125" d="100"/>
          <a:sy n="125" d="100"/>
        </p:scale>
        <p:origin x="1194"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7515110cb_1_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4F4F4F"/>
                </a:solidFill>
                <a:effectLst/>
                <a:latin typeface="Open Sans" panose="020B0606030504020204" pitchFamily="34" charset="0"/>
              </a:rPr>
              <a:t> Amazon is the world leader in self-publishing for books. They would now like to explore entering into another self-publishing media vertical and are considering either self-published videos or self-published music.</a:t>
            </a:r>
            <a:br>
              <a:rPr lang="en-US" dirty="0"/>
            </a:br>
            <a:r>
              <a:rPr lang="en-US" b="0" i="0" dirty="0">
                <a:solidFill>
                  <a:srgbClr val="4F4F4F"/>
                </a:solidFill>
                <a:effectLst/>
                <a:latin typeface="Open Sans" panose="020B0606030504020204" pitchFamily="34" charset="0"/>
              </a:rPr>
              <a:t>Your team is tasked with research these two verticals and deciding which one seems like a better opportunity based on existing competition, synergy with other Amazon offerings, ease of building an offer and potential revenues.</a:t>
            </a:r>
            <a:endParaRPr dirty="0"/>
          </a:p>
        </p:txBody>
      </p:sp>
      <p:sp>
        <p:nvSpPr>
          <p:cNvPr id="134" name="Google Shape;134;g57515110c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ab51fd8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62ab51fd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4725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ab51fd84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62ab51fd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2a7771621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5" name="Google Shape;225;g62a777162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a7771621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34" name="Google Shape;234;g62a777162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2a7771621_0_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0" name="Google Shape;240;g62a7771621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2a7771621_0_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algn="l"/>
            <a:r>
              <a:rPr lang="en-US" b="1" i="0" dirty="0">
                <a:solidFill>
                  <a:srgbClr val="000000"/>
                </a:solidFill>
                <a:effectLst/>
                <a:latin typeface="Poppins"/>
              </a:rPr>
              <a:t>User accounts</a:t>
            </a:r>
            <a:r>
              <a:rPr lang="en-US" b="0" i="0" dirty="0">
                <a:solidFill>
                  <a:srgbClr val="000000"/>
                </a:solidFill>
                <a:effectLst/>
                <a:latin typeface="Poppins"/>
              </a:rPr>
              <a:t>. To get started, a user needs to create an account.</a:t>
            </a:r>
          </a:p>
          <a:p>
            <a:pPr algn="l"/>
            <a:r>
              <a:rPr lang="en-US" b="1" i="0" dirty="0">
                <a:solidFill>
                  <a:srgbClr val="000000"/>
                </a:solidFill>
                <a:effectLst/>
                <a:latin typeface="Poppins"/>
              </a:rPr>
              <a:t>Cloud storage</a:t>
            </a:r>
            <a:r>
              <a:rPr lang="en-US" b="0" i="0" dirty="0">
                <a:solidFill>
                  <a:srgbClr val="000000"/>
                </a:solidFill>
                <a:effectLst/>
                <a:latin typeface="Poppins"/>
              </a:rPr>
              <a:t>. A cloud service enables data storage so that users can access their music files online.</a:t>
            </a:r>
          </a:p>
          <a:p>
            <a:pPr algn="l"/>
            <a:r>
              <a:rPr lang="en-US" b="1" i="0" dirty="0">
                <a:solidFill>
                  <a:srgbClr val="000000"/>
                </a:solidFill>
                <a:effectLst/>
                <a:latin typeface="Poppins"/>
              </a:rPr>
              <a:t>Search</a:t>
            </a:r>
            <a:r>
              <a:rPr lang="en-US" b="0" i="0" dirty="0">
                <a:solidFill>
                  <a:srgbClr val="000000"/>
                </a:solidFill>
                <a:effectLst/>
                <a:latin typeface="Poppins"/>
              </a:rPr>
              <a:t>. This is a must to let users find songs by artist and title.</a:t>
            </a:r>
          </a:p>
          <a:p>
            <a:pPr algn="l"/>
            <a:r>
              <a:rPr lang="en-US" b="1" i="0" dirty="0">
                <a:solidFill>
                  <a:srgbClr val="000000"/>
                </a:solidFill>
                <a:effectLst/>
                <a:latin typeface="Poppins"/>
              </a:rPr>
              <a:t>Library</a:t>
            </a:r>
            <a:r>
              <a:rPr lang="en-US" b="0" i="0" dirty="0">
                <a:solidFill>
                  <a:srgbClr val="000000"/>
                </a:solidFill>
                <a:effectLst/>
                <a:latin typeface="Poppins"/>
              </a:rPr>
              <a:t>. This is where users can collect their favorite albums and songs for quick access.</a:t>
            </a:r>
          </a:p>
          <a:p>
            <a:pPr algn="l"/>
            <a:r>
              <a:rPr lang="en-US" b="1" i="0" dirty="0">
                <a:solidFill>
                  <a:srgbClr val="000000"/>
                </a:solidFill>
                <a:effectLst/>
                <a:latin typeface="Poppins"/>
              </a:rPr>
              <a:t>Playlists</a:t>
            </a:r>
            <a:r>
              <a:rPr lang="en-US" b="0" i="0" dirty="0">
                <a:solidFill>
                  <a:srgbClr val="000000"/>
                </a:solidFill>
                <a:effectLst/>
                <a:latin typeface="Poppins"/>
              </a:rPr>
              <a:t>. Users should be able to create and edit playlists.</a:t>
            </a:r>
          </a:p>
          <a:p>
            <a:pPr algn="l"/>
            <a:r>
              <a:rPr lang="en-US" b="1" i="0" dirty="0">
                <a:solidFill>
                  <a:srgbClr val="000000"/>
                </a:solidFill>
                <a:effectLst/>
                <a:latin typeface="Poppins"/>
              </a:rPr>
              <a:t>Recommendations</a:t>
            </a:r>
            <a:r>
              <a:rPr lang="en-US" b="0" i="0" dirty="0">
                <a:solidFill>
                  <a:srgbClr val="000000"/>
                </a:solidFill>
                <a:effectLst/>
                <a:latin typeface="Poppins"/>
              </a:rPr>
              <a:t> help to provide a personalized experience. They should be based on a user’s musical preferences.</a:t>
            </a:r>
          </a:p>
          <a:p>
            <a:pPr algn="l"/>
            <a:r>
              <a:rPr lang="en-US" b="1" i="0" dirty="0">
                <a:solidFill>
                  <a:srgbClr val="000000"/>
                </a:solidFill>
                <a:effectLst/>
                <a:latin typeface="Poppins"/>
              </a:rPr>
              <a:t>Offline availability</a:t>
            </a:r>
            <a:r>
              <a:rPr lang="en-US" b="0" i="0" dirty="0">
                <a:solidFill>
                  <a:srgbClr val="000000"/>
                </a:solidFill>
                <a:effectLst/>
                <a:latin typeface="Poppins"/>
              </a:rPr>
              <a:t> lets users download songs and albums so they can listen to them without an internet connection.</a:t>
            </a:r>
          </a:p>
          <a:p>
            <a:pPr algn="l"/>
            <a:r>
              <a:rPr lang="en-US" b="1" i="0" dirty="0">
                <a:solidFill>
                  <a:srgbClr val="000000"/>
                </a:solidFill>
                <a:effectLst/>
                <a:latin typeface="Poppins"/>
              </a:rPr>
              <a:t>Social sharing</a:t>
            </a:r>
            <a:r>
              <a:rPr lang="en-US" b="0" i="0" dirty="0">
                <a:solidFill>
                  <a:srgbClr val="000000"/>
                </a:solidFill>
                <a:effectLst/>
                <a:latin typeface="Poppins"/>
              </a:rPr>
              <a:t>. With a sharing feature, users can share playlists with friends through social media.</a:t>
            </a:r>
          </a:p>
          <a:p>
            <a:pPr algn="l"/>
            <a:r>
              <a:rPr lang="en-US" b="1" i="0" dirty="0">
                <a:solidFill>
                  <a:srgbClr val="000000"/>
                </a:solidFill>
                <a:effectLst/>
                <a:latin typeface="Poppins"/>
              </a:rPr>
              <a:t>Notifications</a:t>
            </a:r>
            <a:r>
              <a:rPr lang="en-US" b="0" i="0" dirty="0">
                <a:solidFill>
                  <a:srgbClr val="000000"/>
                </a:solidFill>
                <a:effectLst/>
                <a:latin typeface="Poppins"/>
              </a:rPr>
              <a:t>. With notifications, users can get news about activity of their friends and favorite artists.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249" name="Google Shape;249;g62a777162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2a7771621_0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 name="Google Shape;276;g62a7771621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515110cb_1_2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41" name="Google Shape;141;g57515110cb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7515110cb_1_2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50" name="Google Shape;150;g57515110cb_1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a7771621_0_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6" name="Google Shape;156;g62a777162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2a777162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65" name="Google Shape;165;g62a77716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2a7771621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4" name="Google Shape;174;g62a77716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2a7771621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3" name="Google Shape;183;g62a77716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2a7771621_0_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2" name="Google Shape;192;g62a777162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2a7771621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01" name="Google Shape;201;g62a777162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56" name="Google Shape;56;p14"/>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7" name="Google Shape;57;p14"/>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8" name="Google Shape;58;p1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1" name="Google Shape;61;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 name="Google Shape;64;p1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 name="Google Shape;65;p1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 name="Google Shape;66;p1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67" name="Google Shape;67;p1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0" name="Google Shape;70;p17"/>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1" name="Google Shape;71;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4" name="Google Shape;74;p18"/>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5" name="Google Shape;7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8" name="Google Shape;78;p1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1" name="Google Shape;81;p20"/>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2" name="Google Shape;82;p2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5" name="Google Shape;85;p21"/>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6" name="Google Shape;86;p21"/>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7" name="Google Shape;87;p21"/>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8" name="Google Shape;88;p2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1" name="Google Shape;91;p22"/>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2" name="Google Shape;92;p22"/>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3" name="Google Shape;93;p22"/>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4" name="Google Shape;94;p2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95" name="Google Shape;95;p22"/>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96"/>
        <p:cNvGrpSpPr/>
        <p:nvPr/>
      </p:nvGrpSpPr>
      <p:grpSpPr>
        <a:xfrm>
          <a:off x="0" y="0"/>
          <a:ext cx="0" cy="0"/>
          <a:chOff x="0" y="0"/>
          <a:chExt cx="0" cy="0"/>
        </a:xfrm>
      </p:grpSpPr>
      <p:sp>
        <p:nvSpPr>
          <p:cNvPr id="97" name="Google Shape;97;p2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8" name="Google Shape;98;p2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99"/>
        <p:cNvGrpSpPr/>
        <p:nvPr/>
      </p:nvGrpSpPr>
      <p:grpSpPr>
        <a:xfrm>
          <a:off x="0" y="0"/>
          <a:ext cx="0" cy="0"/>
          <a:chOff x="0" y="0"/>
          <a:chExt cx="0" cy="0"/>
        </a:xfrm>
      </p:grpSpPr>
      <p:pic>
        <p:nvPicPr>
          <p:cNvPr id="100" name="Google Shape;100;p2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101" name="Google Shape;101;p2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2" name="Google Shape;102;p2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103"/>
        <p:cNvGrpSpPr/>
        <p:nvPr/>
      </p:nvGrpSpPr>
      <p:grpSpPr>
        <a:xfrm>
          <a:off x="0" y="0"/>
          <a:ext cx="0" cy="0"/>
          <a:chOff x="0" y="0"/>
          <a:chExt cx="0" cy="0"/>
        </a:xfrm>
      </p:grpSpPr>
      <p:sp>
        <p:nvSpPr>
          <p:cNvPr id="104" name="Google Shape;104;p2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05" name="Google Shape;105;p2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06" name="Google Shape;106;p2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07" name="Google Shape;107;p2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08"/>
        <p:cNvGrpSpPr/>
        <p:nvPr/>
      </p:nvGrpSpPr>
      <p:grpSpPr>
        <a:xfrm>
          <a:off x="0" y="0"/>
          <a:ext cx="0" cy="0"/>
          <a:chOff x="0" y="0"/>
          <a:chExt cx="0" cy="0"/>
        </a:xfrm>
      </p:grpSpPr>
      <p:sp>
        <p:nvSpPr>
          <p:cNvPr id="109" name="Google Shape;109;p2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10" name="Google Shape;110;p2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11" name="Google Shape;111;p2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12" name="Google Shape;112;p2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113"/>
        <p:cNvGrpSpPr/>
        <p:nvPr/>
      </p:nvGrpSpPr>
      <p:grpSpPr>
        <a:xfrm>
          <a:off x="0" y="0"/>
          <a:ext cx="0" cy="0"/>
          <a:chOff x="0" y="0"/>
          <a:chExt cx="0" cy="0"/>
        </a:xfrm>
      </p:grpSpPr>
      <p:sp>
        <p:nvSpPr>
          <p:cNvPr id="114" name="Google Shape;114;p2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15" name="Google Shape;115;p2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16" name="Google Shape;116;p2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117" name="Google Shape;117;p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18"/>
        <p:cNvGrpSpPr/>
        <p:nvPr/>
      </p:nvGrpSpPr>
      <p:grpSpPr>
        <a:xfrm>
          <a:off x="0" y="0"/>
          <a:ext cx="0" cy="0"/>
          <a:chOff x="0" y="0"/>
          <a:chExt cx="0" cy="0"/>
        </a:xfrm>
      </p:grpSpPr>
      <p:sp>
        <p:nvSpPr>
          <p:cNvPr id="119" name="Google Shape;119;p2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20" name="Google Shape;120;p2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21" name="Google Shape;121;p2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122" name="Google Shape;122;p2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www.statista.com/outlook/209/100/music-streaming/worldwide"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statista.com/outlook/206/109/video-streaming--svod-/united-state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a:spLocks noGrp="1"/>
          </p:cNvSpPr>
          <p:nvPr>
            <p:ph type="title"/>
          </p:nvPr>
        </p:nvSpPr>
        <p:spPr>
          <a:xfrm>
            <a:off x="399651" y="1269546"/>
            <a:ext cx="8229600" cy="1389300"/>
          </a:xfrm>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Font typeface="Open Sans"/>
              <a:buNone/>
            </a:pPr>
            <a:r>
              <a:rPr lang="en-IN" dirty="0"/>
              <a:t>Amazon Online </a:t>
            </a:r>
            <a:br>
              <a:rPr lang="en-IN" dirty="0"/>
            </a:br>
            <a:r>
              <a:rPr lang="en-IN" dirty="0"/>
              <a:t>Streaming Services</a:t>
            </a:r>
            <a:endParaRPr lang="en-IN" sz="500" dirty="0"/>
          </a:p>
        </p:txBody>
      </p:sp>
      <p:sp>
        <p:nvSpPr>
          <p:cNvPr id="137" name="Google Shape;137;p31"/>
          <p:cNvSpPr txBox="1">
            <a:spLocks noGrp="1"/>
          </p:cNvSpPr>
          <p:nvPr>
            <p:ph type="body" idx="1"/>
          </p:nvPr>
        </p:nvSpPr>
        <p:spPr>
          <a:xfrm>
            <a:off x="399651" y="2565963"/>
            <a:ext cx="5900700" cy="1003500"/>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9CBDD8"/>
              </a:buClr>
              <a:buFont typeface="Open Sans"/>
              <a:buNone/>
            </a:pPr>
            <a:r>
              <a:rPr lang="en-IN" dirty="0"/>
              <a:t>Analysis Report</a:t>
            </a:r>
          </a:p>
          <a:p>
            <a:pPr marL="0" marR="0" lvl="0" indent="0" algn="l" rtl="0">
              <a:lnSpc>
                <a:spcPct val="131250"/>
              </a:lnSpc>
              <a:spcBef>
                <a:spcPts val="0"/>
              </a:spcBef>
              <a:spcAft>
                <a:spcPts val="0"/>
              </a:spcAft>
              <a:buClr>
                <a:srgbClr val="9CBDD8"/>
              </a:buClr>
              <a:buFont typeface="Open Sans"/>
              <a:buNone/>
            </a:pPr>
            <a:endParaRPr lang="en-IN" b="1" dirty="0"/>
          </a:p>
          <a:p>
            <a:pPr marL="0" marR="0" lvl="0" indent="0" algn="l" rtl="0">
              <a:lnSpc>
                <a:spcPct val="131250"/>
              </a:lnSpc>
              <a:spcBef>
                <a:spcPts val="0"/>
              </a:spcBef>
              <a:spcAft>
                <a:spcPts val="0"/>
              </a:spcAft>
              <a:buClr>
                <a:srgbClr val="9CBDD8"/>
              </a:buClr>
              <a:buFont typeface="Open Sans"/>
              <a:buNone/>
            </a:pPr>
            <a:r>
              <a:rPr lang="en" b="1" dirty="0"/>
              <a:t>Product Owner: Bipin Kumar Sultania</a:t>
            </a:r>
            <a:endParaRPr b="1" dirty="0"/>
          </a:p>
          <a:p>
            <a:pPr marL="0" marR="0" lvl="0" indent="0" algn="l" rtl="0">
              <a:lnSpc>
                <a:spcPct val="131250"/>
              </a:lnSpc>
              <a:spcBef>
                <a:spcPts val="0"/>
              </a:spcBef>
              <a:spcAft>
                <a:spcPts val="0"/>
              </a:spcAft>
              <a:buClr>
                <a:srgbClr val="9CBDD8"/>
              </a:buClr>
              <a:buFont typeface="Open Sans"/>
              <a:buNone/>
            </a:pPr>
            <a:endParaRPr sz="500" dirty="0"/>
          </a:p>
        </p:txBody>
      </p:sp>
      <p:sp>
        <p:nvSpPr>
          <p:cNvPr id="138" name="Google Shape;138;p31"/>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2019 Udacity.  All rights reserved.</a:t>
            </a:r>
            <a:endParaRPr sz="500"/>
          </a:p>
        </p:txBody>
      </p:sp>
      <p:pic>
        <p:nvPicPr>
          <p:cNvPr id="5" name="Video 4">
            <a:hlinkClick r:id="" action="ppaction://media"/>
            <a:extLst>
              <a:ext uri="{FF2B5EF4-FFF2-40B4-BE49-F238E27FC236}">
                <a16:creationId xmlns:a16="http://schemas.microsoft.com/office/drawing/2014/main" id="{6DA64165-3C22-4336-9219-8AC7A3EFBC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p:transition advTm="1507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41"/>
          <p:cNvSpPr txBox="1">
            <a:spLocks noGrp="1"/>
          </p:cNvSpPr>
          <p:nvPr>
            <p:ph type="title"/>
          </p:nvPr>
        </p:nvSpPr>
        <p:spPr>
          <a:xfrm>
            <a:off x="646800" y="233610"/>
            <a:ext cx="8229600" cy="59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Spotify</a:t>
            </a:r>
            <a:endParaRPr sz="500" dirty="0"/>
          </a:p>
        </p:txBody>
      </p:sp>
      <p:sp>
        <p:nvSpPr>
          <p:cNvPr id="220" name="Google Shape;220;p4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10</a:t>
            </a:fld>
            <a:endParaRPr>
              <a:solidFill>
                <a:srgbClr val="929292"/>
              </a:solidFill>
            </a:endParaRPr>
          </a:p>
        </p:txBody>
      </p:sp>
      <p:sp>
        <p:nvSpPr>
          <p:cNvPr id="222" name="Google Shape;222;p41"/>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US" sz="700" b="0" i="0" u="none" strike="noStrike" cap="none">
                <a:solidFill>
                  <a:srgbClr val="7D97AD"/>
                </a:solidFill>
                <a:latin typeface="Open Sans"/>
                <a:ea typeface="Open Sans"/>
                <a:cs typeface="Open Sans"/>
                <a:sym typeface="Open Sans"/>
              </a:rPr>
              <a:t>© 201</a:t>
            </a:r>
            <a:r>
              <a:rPr lang="en-US"/>
              <a:t>9</a:t>
            </a:r>
            <a:r>
              <a:rPr lang="en-US" sz="700" b="0" i="0" u="none" strike="noStrike" cap="none">
                <a:solidFill>
                  <a:srgbClr val="7D97AD"/>
                </a:solidFill>
                <a:latin typeface="Open Sans"/>
                <a:ea typeface="Open Sans"/>
                <a:cs typeface="Open Sans"/>
                <a:sym typeface="Open Sans"/>
              </a:rPr>
              <a:t> Udacity.  All rights reserved.</a:t>
            </a:r>
            <a:endParaRPr lang="en-US" sz="500"/>
          </a:p>
        </p:txBody>
      </p:sp>
      <p:sp>
        <p:nvSpPr>
          <p:cNvPr id="3" name="Text Placeholder 2">
            <a:extLst>
              <a:ext uri="{FF2B5EF4-FFF2-40B4-BE49-F238E27FC236}">
                <a16:creationId xmlns:a16="http://schemas.microsoft.com/office/drawing/2014/main" id="{239E6D10-0B2A-4BDD-AA93-F1F6780343F9}"/>
              </a:ext>
            </a:extLst>
          </p:cNvPr>
          <p:cNvSpPr>
            <a:spLocks noGrp="1"/>
          </p:cNvSpPr>
          <p:nvPr>
            <p:ph type="body" idx="1"/>
          </p:nvPr>
        </p:nvSpPr>
        <p:spPr/>
        <p:txBody>
          <a:bodyPr/>
          <a:lstStyle/>
          <a:p>
            <a:r>
              <a:rPr lang="en-US" sz="1800" i="0" dirty="0">
                <a:solidFill>
                  <a:srgbClr val="000000"/>
                </a:solidFill>
                <a:effectLst/>
                <a:latin typeface="Abadi Extra Light" panose="020B0604020202020204" pitchFamily="34" charset="0"/>
              </a:rPr>
              <a:t>286million monthly active</a:t>
            </a:r>
          </a:p>
          <a:p>
            <a:r>
              <a:rPr lang="en-US" sz="1800" i="0" dirty="0">
                <a:solidFill>
                  <a:srgbClr val="000000"/>
                </a:solidFill>
                <a:effectLst/>
                <a:latin typeface="Abadi Extra Light" panose="020B0604020202020204" pitchFamily="34" charset="0"/>
              </a:rPr>
              <a:t>36% of the global streaming market</a:t>
            </a:r>
            <a:endParaRPr lang="en-IN" dirty="0"/>
          </a:p>
        </p:txBody>
      </p:sp>
      <p:graphicFrame>
        <p:nvGraphicFramePr>
          <p:cNvPr id="4" name="Table 4">
            <a:extLst>
              <a:ext uri="{FF2B5EF4-FFF2-40B4-BE49-F238E27FC236}">
                <a16:creationId xmlns:a16="http://schemas.microsoft.com/office/drawing/2014/main" id="{3C5817C0-2BC2-4BA8-8D5D-6CA6D73D77AA}"/>
              </a:ext>
            </a:extLst>
          </p:cNvPr>
          <p:cNvGraphicFramePr>
            <a:graphicFrameLocks noGrp="1"/>
          </p:cNvGraphicFramePr>
          <p:nvPr>
            <p:extLst>
              <p:ext uri="{D42A27DB-BD31-4B8C-83A1-F6EECF244321}">
                <p14:modId xmlns:p14="http://schemas.microsoft.com/office/powerpoint/2010/main" val="3254200647"/>
              </p:ext>
            </p:extLst>
          </p:nvPr>
        </p:nvGraphicFramePr>
        <p:xfrm>
          <a:off x="646800" y="1640205"/>
          <a:ext cx="7704294" cy="3189988"/>
        </p:xfrm>
        <a:graphic>
          <a:graphicData uri="http://schemas.openxmlformats.org/drawingml/2006/table">
            <a:tbl>
              <a:tblPr bandRow="1">
                <a:tableStyleId>{616DA210-FB5B-4158-B5E0-FEB733F419BA}</a:tableStyleId>
              </a:tblPr>
              <a:tblGrid>
                <a:gridCol w="2249866">
                  <a:extLst>
                    <a:ext uri="{9D8B030D-6E8A-4147-A177-3AD203B41FA5}">
                      <a16:colId xmlns:a16="http://schemas.microsoft.com/office/drawing/2014/main" val="454892944"/>
                    </a:ext>
                  </a:extLst>
                </a:gridCol>
                <a:gridCol w="5454428">
                  <a:extLst>
                    <a:ext uri="{9D8B030D-6E8A-4147-A177-3AD203B41FA5}">
                      <a16:colId xmlns:a16="http://schemas.microsoft.com/office/drawing/2014/main" val="2972415791"/>
                    </a:ext>
                  </a:extLst>
                </a:gridCol>
              </a:tblGrid>
              <a:tr h="431737">
                <a:tc>
                  <a:txBody>
                    <a:bodyPr/>
                    <a:lstStyle/>
                    <a:p>
                      <a:r>
                        <a:rPr lang="en-IN" dirty="0"/>
                        <a:t>Product Offering </a:t>
                      </a:r>
                    </a:p>
                  </a:txBody>
                  <a:tcPr/>
                </a:tc>
                <a:tc>
                  <a:txBody>
                    <a:bodyPr/>
                    <a:lstStyle/>
                    <a:p>
                      <a:r>
                        <a:rPr lang="en-IN" b="0" i="0" dirty="0">
                          <a:latin typeface="+mn-lt"/>
                        </a:rPr>
                        <a:t>Free app with subscription</a:t>
                      </a:r>
                    </a:p>
                  </a:txBody>
                  <a:tcPr/>
                </a:tc>
                <a:extLst>
                  <a:ext uri="{0D108BD9-81ED-4DB2-BD59-A6C34878D82A}">
                    <a16:rowId xmlns:a16="http://schemas.microsoft.com/office/drawing/2014/main" val="1673939942"/>
                  </a:ext>
                </a:extLst>
              </a:tr>
              <a:tr h="4317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Key features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dirty="0">
                          <a:solidFill>
                            <a:srgbClr val="282829"/>
                          </a:solidFill>
                          <a:effectLst/>
                          <a:latin typeface="+mn-lt"/>
                        </a:rPr>
                        <a:t>Download songs and listen offline</a:t>
                      </a:r>
                      <a:r>
                        <a:rPr lang="en-IN" sz="1400" b="0" i="0" dirty="0">
                          <a:solidFill>
                            <a:srgbClr val="282829"/>
                          </a:solidFill>
                          <a:effectLst/>
                          <a:latin typeface="+mn-lt"/>
                        </a:rPr>
                        <a:t>, create and share playlist, Radio, </a:t>
                      </a:r>
                      <a:r>
                        <a:rPr lang="en-IN" sz="1400" b="0" i="0" u="none" strike="noStrike" cap="none" dirty="0">
                          <a:solidFill>
                            <a:schemeClr val="tx1"/>
                          </a:solidFill>
                          <a:effectLst/>
                          <a:latin typeface="+mn-lt"/>
                          <a:ea typeface="+mn-ea"/>
                          <a:cs typeface="+mn-cs"/>
                          <a:sym typeface="Arial"/>
                        </a:rPr>
                        <a:t>Get recommendations </a:t>
                      </a:r>
                    </a:p>
                  </a:txBody>
                  <a:tcPr/>
                </a:tc>
                <a:extLst>
                  <a:ext uri="{0D108BD9-81ED-4DB2-BD59-A6C34878D82A}">
                    <a16:rowId xmlns:a16="http://schemas.microsoft.com/office/drawing/2014/main" val="1074098236"/>
                  </a:ext>
                </a:extLst>
              </a:tr>
              <a:tr h="4317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Differentiate</a:t>
                      </a:r>
                    </a:p>
                  </a:txBody>
                  <a:tcPr/>
                </a:tc>
                <a:tc>
                  <a:txBody>
                    <a:bodyPr/>
                    <a:lstStyle/>
                    <a:p>
                      <a:r>
                        <a:rPr lang="en-US" sz="1400" b="0" i="0" dirty="0">
                          <a:solidFill>
                            <a:srgbClr val="000000"/>
                          </a:solidFill>
                          <a:effectLst/>
                          <a:latin typeface="+mn-lt"/>
                        </a:rPr>
                        <a:t>50 million tracks, Podcast</a:t>
                      </a:r>
                      <a:endParaRPr lang="en-IN" b="0" i="0" dirty="0">
                        <a:latin typeface="+mn-lt"/>
                      </a:endParaRPr>
                    </a:p>
                  </a:txBody>
                  <a:tcPr/>
                </a:tc>
                <a:extLst>
                  <a:ext uri="{0D108BD9-81ED-4DB2-BD59-A6C34878D82A}">
                    <a16:rowId xmlns:a16="http://schemas.microsoft.com/office/drawing/2014/main" val="1604320184"/>
                  </a:ext>
                </a:extLst>
              </a:tr>
              <a:tr h="431737">
                <a:tc>
                  <a:txBody>
                    <a:bodyPr/>
                    <a:lstStyle/>
                    <a:p>
                      <a:r>
                        <a:rPr lang="en-IN" dirty="0"/>
                        <a:t>Target Customers</a:t>
                      </a:r>
                    </a:p>
                  </a:txBody>
                  <a:tcPr/>
                </a:tc>
                <a:tc>
                  <a:txBody>
                    <a:bodyPr/>
                    <a:lstStyle/>
                    <a:p>
                      <a:r>
                        <a:rPr lang="en-IN" sz="1400" b="0" i="0" u="none" strike="noStrike" cap="none" dirty="0">
                          <a:solidFill>
                            <a:schemeClr val="tx1"/>
                          </a:solidFill>
                          <a:effectLst/>
                          <a:latin typeface="+mn-lt"/>
                          <a:ea typeface="+mn-ea"/>
                          <a:cs typeface="+mn-cs"/>
                          <a:sym typeface="Arial"/>
                        </a:rPr>
                        <a:t>Millennials</a:t>
                      </a:r>
                      <a:endParaRPr lang="en-IN" b="0" i="0" dirty="0">
                        <a:latin typeface="+mn-lt"/>
                      </a:endParaRPr>
                    </a:p>
                  </a:txBody>
                  <a:tcPr/>
                </a:tc>
                <a:extLst>
                  <a:ext uri="{0D108BD9-81ED-4DB2-BD59-A6C34878D82A}">
                    <a16:rowId xmlns:a16="http://schemas.microsoft.com/office/drawing/2014/main" val="21619923"/>
                  </a:ext>
                </a:extLst>
              </a:tr>
              <a:tr h="431737">
                <a:tc>
                  <a:txBody>
                    <a:bodyPr/>
                    <a:lstStyle/>
                    <a:p>
                      <a:r>
                        <a:rPr lang="en-IN" dirty="0"/>
                        <a:t>Distribution Channel</a:t>
                      </a:r>
                    </a:p>
                  </a:txBody>
                  <a:tcPr/>
                </a:tc>
                <a:tc>
                  <a:txBody>
                    <a:bodyPr/>
                    <a:lstStyle/>
                    <a:p>
                      <a:r>
                        <a:rPr lang="en-IN" b="0" i="0" dirty="0">
                          <a:latin typeface="+mn-lt"/>
                        </a:rPr>
                        <a:t>Website, AppStore, Smart devices</a:t>
                      </a:r>
                    </a:p>
                  </a:txBody>
                  <a:tcPr/>
                </a:tc>
                <a:extLst>
                  <a:ext uri="{0D108BD9-81ED-4DB2-BD59-A6C34878D82A}">
                    <a16:rowId xmlns:a16="http://schemas.microsoft.com/office/drawing/2014/main" val="876590479"/>
                  </a:ext>
                </a:extLst>
              </a:tr>
              <a:tr h="431737">
                <a:tc>
                  <a:txBody>
                    <a:bodyPr/>
                    <a:lstStyle/>
                    <a:p>
                      <a:r>
                        <a:rPr lang="en-IN" dirty="0"/>
                        <a:t>Price</a:t>
                      </a:r>
                    </a:p>
                  </a:txBody>
                  <a:tcPr/>
                </a:tc>
                <a:tc>
                  <a:txBody>
                    <a:bodyPr/>
                    <a:lstStyle/>
                    <a:p>
                      <a:r>
                        <a:rPr lang="en-US" sz="1400" b="1" i="0" u="none" strike="noStrike" cap="none" dirty="0">
                          <a:solidFill>
                            <a:schemeClr val="tx1"/>
                          </a:solidFill>
                          <a:effectLst/>
                          <a:latin typeface="+mn-lt"/>
                          <a:ea typeface="+mn-ea"/>
                          <a:cs typeface="+mn-cs"/>
                          <a:sym typeface="Arial"/>
                        </a:rPr>
                        <a:t>Individual</a:t>
                      </a:r>
                      <a:r>
                        <a:rPr lang="en-US" sz="1400" b="0" i="0" u="none" strike="noStrike" cap="none" dirty="0">
                          <a:solidFill>
                            <a:schemeClr val="tx1"/>
                          </a:solidFill>
                          <a:effectLst/>
                          <a:latin typeface="+mn-lt"/>
                          <a:ea typeface="+mn-ea"/>
                          <a:cs typeface="+mn-cs"/>
                          <a:sym typeface="Arial"/>
                        </a:rPr>
                        <a:t> $9.99/month</a:t>
                      </a:r>
                    </a:p>
                    <a:p>
                      <a:r>
                        <a:rPr lang="en-US" sz="1400" b="1" i="0" u="none" strike="noStrike" cap="none" dirty="0">
                          <a:solidFill>
                            <a:schemeClr val="tx1"/>
                          </a:solidFill>
                          <a:effectLst/>
                          <a:latin typeface="+mn-lt"/>
                          <a:ea typeface="+mn-ea"/>
                          <a:cs typeface="+mn-cs"/>
                          <a:sym typeface="Arial"/>
                        </a:rPr>
                        <a:t>Family</a:t>
                      </a:r>
                      <a:r>
                        <a:rPr lang="en-US" sz="1400" b="0" i="0" u="none" strike="noStrike" cap="none" dirty="0">
                          <a:solidFill>
                            <a:schemeClr val="tx1"/>
                          </a:solidFill>
                          <a:effectLst/>
                          <a:latin typeface="+mn-lt"/>
                          <a:ea typeface="+mn-ea"/>
                          <a:cs typeface="+mn-cs"/>
                          <a:sym typeface="Arial"/>
                        </a:rPr>
                        <a:t> $14.99/month</a:t>
                      </a:r>
                    </a:p>
                    <a:p>
                      <a:r>
                        <a:rPr lang="en-US" sz="1400" b="1" i="0" u="none" strike="noStrike" cap="none" dirty="0">
                          <a:solidFill>
                            <a:schemeClr val="tx1"/>
                          </a:solidFill>
                          <a:effectLst/>
                          <a:latin typeface="+mn-lt"/>
                          <a:ea typeface="+mn-ea"/>
                          <a:cs typeface="+mn-cs"/>
                          <a:sym typeface="Arial"/>
                        </a:rPr>
                        <a:t>Student</a:t>
                      </a:r>
                      <a:r>
                        <a:rPr lang="en-US" sz="1400" b="0" i="0" u="none" strike="noStrike" cap="none" dirty="0">
                          <a:solidFill>
                            <a:schemeClr val="tx1"/>
                          </a:solidFill>
                          <a:effectLst/>
                          <a:latin typeface="+mn-lt"/>
                          <a:ea typeface="+mn-ea"/>
                          <a:cs typeface="+mn-cs"/>
                          <a:sym typeface="Arial"/>
                        </a:rPr>
                        <a:t> $4.99/month</a:t>
                      </a:r>
                    </a:p>
                    <a:p>
                      <a:r>
                        <a:rPr lang="en-US" sz="1400" b="0" i="0" u="none" strike="noStrike" cap="none" dirty="0">
                          <a:solidFill>
                            <a:schemeClr val="tx1"/>
                          </a:solidFill>
                          <a:effectLst/>
                          <a:latin typeface="+mn-lt"/>
                          <a:ea typeface="+mn-ea"/>
                          <a:cs typeface="+mn-cs"/>
                          <a:sym typeface="Arial"/>
                        </a:rPr>
                        <a:t>First 3months free</a:t>
                      </a:r>
                      <a:endParaRPr lang="en-IN" b="0" i="0" dirty="0">
                        <a:latin typeface="+mn-lt"/>
                      </a:endParaRPr>
                    </a:p>
                  </a:txBody>
                  <a:tcPr/>
                </a:tc>
                <a:extLst>
                  <a:ext uri="{0D108BD9-81ED-4DB2-BD59-A6C34878D82A}">
                    <a16:rowId xmlns:a16="http://schemas.microsoft.com/office/drawing/2014/main" val="3641418022"/>
                  </a:ext>
                </a:extLst>
              </a:tr>
            </a:tbl>
          </a:graphicData>
        </a:graphic>
      </p:graphicFrame>
      <p:sp>
        <p:nvSpPr>
          <p:cNvPr id="8" name="TextBox 7">
            <a:extLst>
              <a:ext uri="{FF2B5EF4-FFF2-40B4-BE49-F238E27FC236}">
                <a16:creationId xmlns:a16="http://schemas.microsoft.com/office/drawing/2014/main" id="{F1FDD7E0-4B94-4218-AF1F-971B1E20C2FE}"/>
              </a:ext>
            </a:extLst>
          </p:cNvPr>
          <p:cNvSpPr txBox="1"/>
          <p:nvPr/>
        </p:nvSpPr>
        <p:spPr>
          <a:xfrm>
            <a:off x="5387287" y="4679057"/>
            <a:ext cx="4572000" cy="461665"/>
          </a:xfrm>
          <a:prstGeom prst="rect">
            <a:avLst/>
          </a:prstGeom>
          <a:noFill/>
        </p:spPr>
        <p:txBody>
          <a:bodyPr wrap="square">
            <a:spAutoFit/>
          </a:bodyPr>
          <a:lstStyle/>
          <a:p>
            <a:pPr algn="l" rtl="0"/>
            <a:endParaRPr lang="en-IN" sz="800" dirty="0"/>
          </a:p>
          <a:p>
            <a:pPr algn="l" rtl="0"/>
            <a:r>
              <a:rPr lang="en-IN" sz="800" dirty="0"/>
              <a:t>Source</a:t>
            </a:r>
          </a:p>
          <a:p>
            <a:pPr algn="l" rtl="0"/>
            <a:r>
              <a:rPr lang="en-IN" sz="800" dirty="0"/>
              <a:t>https://www.businessofapps.com/data/spotify-statistics/</a:t>
            </a:r>
            <a:endParaRPr lang="en-US" sz="800" i="0" dirty="0">
              <a:solidFill>
                <a:srgbClr val="282829"/>
              </a:solidFill>
              <a:effectLst/>
              <a:latin typeface="Abadi Extra Light" panose="020B0604020202020204" pitchFamily="34" charset="0"/>
            </a:endParaRPr>
          </a:p>
        </p:txBody>
      </p:sp>
      <p:pic>
        <p:nvPicPr>
          <p:cNvPr id="2" name="Video 1">
            <a:hlinkClick r:id="" action="ppaction://media"/>
            <a:extLst>
              <a:ext uri="{FF2B5EF4-FFF2-40B4-BE49-F238E27FC236}">
                <a16:creationId xmlns:a16="http://schemas.microsoft.com/office/drawing/2014/main" id="{DDF2559F-5D60-458B-8AAF-DD10B5C111D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extLst>
      <p:ext uri="{BB962C8B-B14F-4D97-AF65-F5344CB8AC3E}">
        <p14:creationId xmlns:p14="http://schemas.microsoft.com/office/powerpoint/2010/main" val="2982949101"/>
      </p:ext>
    </p:extLst>
  </p:cSld>
  <p:clrMapOvr>
    <a:masterClrMapping/>
  </p:clrMapOvr>
  <p:transition advTm="5606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41"/>
          <p:cNvSpPr txBox="1">
            <a:spLocks noGrp="1"/>
          </p:cNvSpPr>
          <p:nvPr>
            <p:ph type="title"/>
          </p:nvPr>
        </p:nvSpPr>
        <p:spPr>
          <a:xfrm>
            <a:off x="457200" y="304800"/>
            <a:ext cx="8229600" cy="593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Apple Music</a:t>
            </a:r>
            <a:endParaRPr sz="500" dirty="0"/>
          </a:p>
        </p:txBody>
      </p:sp>
      <p:sp>
        <p:nvSpPr>
          <p:cNvPr id="220" name="Google Shape;220;p4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11</a:t>
            </a:fld>
            <a:endParaRPr>
              <a:solidFill>
                <a:srgbClr val="929292"/>
              </a:solidFill>
            </a:endParaRPr>
          </a:p>
        </p:txBody>
      </p:sp>
      <p:sp>
        <p:nvSpPr>
          <p:cNvPr id="222" name="Google Shape;222;p41"/>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3" name="Text Placeholder 2">
            <a:extLst>
              <a:ext uri="{FF2B5EF4-FFF2-40B4-BE49-F238E27FC236}">
                <a16:creationId xmlns:a16="http://schemas.microsoft.com/office/drawing/2014/main" id="{239E6D10-0B2A-4BDD-AA93-F1F6780343F9}"/>
              </a:ext>
            </a:extLst>
          </p:cNvPr>
          <p:cNvSpPr>
            <a:spLocks noGrp="1"/>
          </p:cNvSpPr>
          <p:nvPr>
            <p:ph type="body" idx="1"/>
          </p:nvPr>
        </p:nvSpPr>
        <p:spPr>
          <a:xfrm>
            <a:off x="384147" y="983207"/>
            <a:ext cx="8229600" cy="309600"/>
          </a:xfrm>
        </p:spPr>
        <p:txBody>
          <a:bodyPr/>
          <a:lstStyle/>
          <a:p>
            <a:r>
              <a:rPr lang="en-IN" sz="1600" i="0" dirty="0">
                <a:solidFill>
                  <a:srgbClr val="222222"/>
                </a:solidFill>
                <a:effectLst/>
                <a:latin typeface="Abadi Extra Light" panose="020B0204020104020204" pitchFamily="34" charset="0"/>
              </a:rPr>
              <a:t>60 million subscribers worldwide</a:t>
            </a:r>
          </a:p>
          <a:p>
            <a:r>
              <a:rPr lang="en-IN" sz="1600" dirty="0">
                <a:solidFill>
                  <a:srgbClr val="222222"/>
                </a:solidFill>
                <a:latin typeface="Abadi Extra Light" panose="020B0204020104020204" pitchFamily="34" charset="0"/>
              </a:rPr>
              <a:t>8% of</a:t>
            </a:r>
            <a:r>
              <a:rPr lang="en-US" sz="1600" i="0" dirty="0">
                <a:solidFill>
                  <a:srgbClr val="000000"/>
                </a:solidFill>
                <a:effectLst/>
                <a:latin typeface="Abadi Extra Light" panose="020B0604020202020204" pitchFamily="34" charset="0"/>
              </a:rPr>
              <a:t> the global streaming market</a:t>
            </a:r>
            <a:endParaRPr lang="en-IN" sz="1600" dirty="0">
              <a:latin typeface="Abadi Extra Light" panose="020B0204020104020204" pitchFamily="34" charset="0"/>
            </a:endParaRPr>
          </a:p>
        </p:txBody>
      </p:sp>
      <p:graphicFrame>
        <p:nvGraphicFramePr>
          <p:cNvPr id="4" name="Table 4">
            <a:extLst>
              <a:ext uri="{FF2B5EF4-FFF2-40B4-BE49-F238E27FC236}">
                <a16:creationId xmlns:a16="http://schemas.microsoft.com/office/drawing/2014/main" id="{3C5817C0-2BC2-4BA8-8D5D-6CA6D73D77AA}"/>
              </a:ext>
            </a:extLst>
          </p:cNvPr>
          <p:cNvGraphicFramePr>
            <a:graphicFrameLocks noGrp="1"/>
          </p:cNvGraphicFramePr>
          <p:nvPr>
            <p:extLst>
              <p:ext uri="{D42A27DB-BD31-4B8C-83A1-F6EECF244321}">
                <p14:modId xmlns:p14="http://schemas.microsoft.com/office/powerpoint/2010/main" val="1459248727"/>
              </p:ext>
            </p:extLst>
          </p:nvPr>
        </p:nvGraphicFramePr>
        <p:xfrm>
          <a:off x="646800" y="1640205"/>
          <a:ext cx="7704294" cy="3189988"/>
        </p:xfrm>
        <a:graphic>
          <a:graphicData uri="http://schemas.openxmlformats.org/drawingml/2006/table">
            <a:tbl>
              <a:tblPr bandRow="1">
                <a:tableStyleId>{616DA210-FB5B-4158-B5E0-FEB733F419BA}</a:tableStyleId>
              </a:tblPr>
              <a:tblGrid>
                <a:gridCol w="2310069">
                  <a:extLst>
                    <a:ext uri="{9D8B030D-6E8A-4147-A177-3AD203B41FA5}">
                      <a16:colId xmlns:a16="http://schemas.microsoft.com/office/drawing/2014/main" val="454892944"/>
                    </a:ext>
                  </a:extLst>
                </a:gridCol>
                <a:gridCol w="5394225">
                  <a:extLst>
                    <a:ext uri="{9D8B030D-6E8A-4147-A177-3AD203B41FA5}">
                      <a16:colId xmlns:a16="http://schemas.microsoft.com/office/drawing/2014/main" val="2972415791"/>
                    </a:ext>
                  </a:extLst>
                </a:gridCol>
              </a:tblGrid>
              <a:tr h="431737">
                <a:tc>
                  <a:txBody>
                    <a:bodyPr/>
                    <a:lstStyle/>
                    <a:p>
                      <a:r>
                        <a:rPr lang="en-IN" dirty="0"/>
                        <a:t>Product Offering </a:t>
                      </a:r>
                    </a:p>
                  </a:txBody>
                  <a:tcPr/>
                </a:tc>
                <a:tc>
                  <a:txBody>
                    <a:bodyPr/>
                    <a:lstStyle/>
                    <a:p>
                      <a:r>
                        <a:rPr lang="en-IN" dirty="0"/>
                        <a:t>Free app with subscription</a:t>
                      </a:r>
                    </a:p>
                  </a:txBody>
                  <a:tcPr/>
                </a:tc>
                <a:extLst>
                  <a:ext uri="{0D108BD9-81ED-4DB2-BD59-A6C34878D82A}">
                    <a16:rowId xmlns:a16="http://schemas.microsoft.com/office/drawing/2014/main" val="1673939942"/>
                  </a:ext>
                </a:extLst>
              </a:tr>
              <a:tr h="4317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Key features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tx1"/>
                          </a:solidFill>
                          <a:effectLst/>
                          <a:latin typeface="+mn-lt"/>
                          <a:ea typeface="+mn-ea"/>
                          <a:cs typeface="+mn-cs"/>
                          <a:sym typeface="Arial"/>
                        </a:rPr>
                        <a:t>Automatic Downloads</a:t>
                      </a:r>
                      <a:r>
                        <a:rPr lang="en-US" sz="1400" b="0" i="0" u="none" strike="noStrike" cap="none" dirty="0">
                          <a:solidFill>
                            <a:schemeClr val="tx1"/>
                          </a:solidFill>
                          <a:effectLst/>
                          <a:latin typeface="+mn-lt"/>
                          <a:ea typeface="+mn-ea"/>
                          <a:cs typeface="+mn-cs"/>
                          <a:sym typeface="Arial"/>
                        </a:rPr>
                        <a:t>, Limit Downloads to Optimize Storage, </a:t>
                      </a:r>
                      <a:r>
                        <a:rPr lang="en-IN" sz="1400" b="0" i="0" u="none" strike="noStrike" cap="none" dirty="0">
                          <a:solidFill>
                            <a:schemeClr val="tx1"/>
                          </a:solidFill>
                          <a:effectLst/>
                          <a:latin typeface="+mn-lt"/>
                          <a:ea typeface="+mn-ea"/>
                          <a:cs typeface="+mn-cs"/>
                          <a:sym typeface="Arial"/>
                        </a:rPr>
                        <a:t>Get recommendations</a:t>
                      </a:r>
                      <a:endParaRPr lang="en-IN" b="0" dirty="0">
                        <a:sym typeface="Arial"/>
                      </a:endParaRPr>
                    </a:p>
                  </a:txBody>
                  <a:tcPr/>
                </a:tc>
                <a:extLst>
                  <a:ext uri="{0D108BD9-81ED-4DB2-BD59-A6C34878D82A}">
                    <a16:rowId xmlns:a16="http://schemas.microsoft.com/office/drawing/2014/main" val="1074098236"/>
                  </a:ext>
                </a:extLst>
              </a:tr>
              <a:tr h="4317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Differentiate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tx1"/>
                          </a:solidFill>
                          <a:effectLst/>
                          <a:latin typeface="+mn-lt"/>
                          <a:ea typeface="+mn-ea"/>
                          <a:cs typeface="+mn-cs"/>
                          <a:sym typeface="Arial"/>
                        </a:rPr>
                        <a:t>60 million songs,</a:t>
                      </a:r>
                      <a:r>
                        <a:rPr lang="en-US" sz="1400" b="1" i="0" u="none" strike="noStrike" cap="none" dirty="0">
                          <a:solidFill>
                            <a:schemeClr val="tx1"/>
                          </a:solidFill>
                          <a:effectLst/>
                          <a:latin typeface="+mn-lt"/>
                          <a:ea typeface="+mn-ea"/>
                          <a:cs typeface="+mn-cs"/>
                          <a:sym typeface="Arial"/>
                        </a:rPr>
                        <a:t> </a:t>
                      </a:r>
                      <a:r>
                        <a:rPr lang="en-IN" sz="1400" b="0" i="0" u="none" strike="noStrike" cap="none" dirty="0">
                          <a:solidFill>
                            <a:schemeClr val="tx1"/>
                          </a:solidFill>
                          <a:effectLst/>
                          <a:latin typeface="+mn-lt"/>
                          <a:ea typeface="+mn-ea"/>
                          <a:cs typeface="+mn-cs"/>
                          <a:sym typeface="Arial"/>
                        </a:rPr>
                        <a:t>Read Lyrics for Songs</a:t>
                      </a:r>
                    </a:p>
                  </a:txBody>
                  <a:tcPr/>
                </a:tc>
                <a:extLst>
                  <a:ext uri="{0D108BD9-81ED-4DB2-BD59-A6C34878D82A}">
                    <a16:rowId xmlns:a16="http://schemas.microsoft.com/office/drawing/2014/main" val="1604320184"/>
                  </a:ext>
                </a:extLst>
              </a:tr>
              <a:tr h="431737">
                <a:tc>
                  <a:txBody>
                    <a:bodyPr/>
                    <a:lstStyle/>
                    <a:p>
                      <a:r>
                        <a:rPr lang="en-IN" dirty="0"/>
                        <a:t>Target Customers</a:t>
                      </a:r>
                    </a:p>
                  </a:txBody>
                  <a:tcPr/>
                </a:tc>
                <a:tc>
                  <a:txBody>
                    <a:bodyPr/>
                    <a:lstStyle/>
                    <a:p>
                      <a:r>
                        <a:rPr lang="en-IN" dirty="0"/>
                        <a:t>iPhone, Mac Users</a:t>
                      </a:r>
                    </a:p>
                  </a:txBody>
                  <a:tcPr/>
                </a:tc>
                <a:extLst>
                  <a:ext uri="{0D108BD9-81ED-4DB2-BD59-A6C34878D82A}">
                    <a16:rowId xmlns:a16="http://schemas.microsoft.com/office/drawing/2014/main" val="21619923"/>
                  </a:ext>
                </a:extLst>
              </a:tr>
              <a:tr h="431737">
                <a:tc>
                  <a:txBody>
                    <a:bodyPr/>
                    <a:lstStyle/>
                    <a:p>
                      <a:r>
                        <a:rPr lang="en-IN" dirty="0"/>
                        <a:t>Distribution Channel</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0" i="0" dirty="0">
                          <a:latin typeface="+mn-lt"/>
                        </a:rPr>
                        <a:t>Website, AppStore, Smart devices</a:t>
                      </a:r>
                    </a:p>
                  </a:txBody>
                  <a:tcPr/>
                </a:tc>
                <a:extLst>
                  <a:ext uri="{0D108BD9-81ED-4DB2-BD59-A6C34878D82A}">
                    <a16:rowId xmlns:a16="http://schemas.microsoft.com/office/drawing/2014/main" val="876590479"/>
                  </a:ext>
                </a:extLst>
              </a:tr>
              <a:tr h="431737">
                <a:tc>
                  <a:txBody>
                    <a:bodyPr/>
                    <a:lstStyle/>
                    <a:p>
                      <a:r>
                        <a:rPr lang="en-IN" dirty="0"/>
                        <a:t>Price</a:t>
                      </a:r>
                    </a:p>
                  </a:txBody>
                  <a:tcPr/>
                </a:tc>
                <a:tc>
                  <a:txBody>
                    <a:bodyPr/>
                    <a:lstStyle/>
                    <a:p>
                      <a:r>
                        <a:rPr lang="en-US" sz="1400" b="1" i="0" u="none" strike="noStrike" cap="none" dirty="0">
                          <a:solidFill>
                            <a:schemeClr val="tx1"/>
                          </a:solidFill>
                          <a:effectLst/>
                          <a:latin typeface="+mn-lt"/>
                          <a:ea typeface="+mn-ea"/>
                          <a:cs typeface="+mn-cs"/>
                          <a:sym typeface="Arial"/>
                        </a:rPr>
                        <a:t>Individual</a:t>
                      </a:r>
                      <a:r>
                        <a:rPr lang="en-US" sz="1400" b="0" i="0" u="none" strike="noStrike" cap="none" dirty="0">
                          <a:solidFill>
                            <a:schemeClr val="tx1"/>
                          </a:solidFill>
                          <a:effectLst/>
                          <a:latin typeface="+mn-lt"/>
                          <a:ea typeface="+mn-ea"/>
                          <a:cs typeface="+mn-cs"/>
                          <a:sym typeface="Arial"/>
                        </a:rPr>
                        <a:t> $9.99/month</a:t>
                      </a:r>
                    </a:p>
                    <a:p>
                      <a:r>
                        <a:rPr lang="en-US" sz="1400" b="1" i="0" u="none" strike="noStrike" cap="none" dirty="0">
                          <a:solidFill>
                            <a:schemeClr val="tx1"/>
                          </a:solidFill>
                          <a:effectLst/>
                          <a:latin typeface="+mn-lt"/>
                          <a:ea typeface="+mn-ea"/>
                          <a:cs typeface="+mn-cs"/>
                          <a:sym typeface="Arial"/>
                        </a:rPr>
                        <a:t>Family</a:t>
                      </a:r>
                      <a:r>
                        <a:rPr lang="en-US" sz="1400" b="0" i="0" u="none" strike="noStrike" cap="none" dirty="0">
                          <a:solidFill>
                            <a:schemeClr val="tx1"/>
                          </a:solidFill>
                          <a:effectLst/>
                          <a:latin typeface="+mn-lt"/>
                          <a:ea typeface="+mn-ea"/>
                          <a:cs typeface="+mn-cs"/>
                          <a:sym typeface="Arial"/>
                        </a:rPr>
                        <a:t> $14.99/month</a:t>
                      </a:r>
                    </a:p>
                    <a:p>
                      <a:r>
                        <a:rPr lang="en-US" sz="1400" b="1" i="0" u="none" strike="noStrike" cap="none" dirty="0">
                          <a:solidFill>
                            <a:schemeClr val="tx1"/>
                          </a:solidFill>
                          <a:effectLst/>
                          <a:latin typeface="+mn-lt"/>
                          <a:ea typeface="+mn-ea"/>
                          <a:cs typeface="+mn-cs"/>
                          <a:sym typeface="Arial"/>
                        </a:rPr>
                        <a:t>Student</a:t>
                      </a:r>
                      <a:r>
                        <a:rPr lang="en-US" sz="1400" b="0" i="0" u="none" strike="noStrike" cap="none" dirty="0">
                          <a:solidFill>
                            <a:schemeClr val="tx1"/>
                          </a:solidFill>
                          <a:effectLst/>
                          <a:latin typeface="+mn-lt"/>
                          <a:ea typeface="+mn-ea"/>
                          <a:cs typeface="+mn-cs"/>
                          <a:sym typeface="Arial"/>
                        </a:rPr>
                        <a:t> $4.99/month</a:t>
                      </a:r>
                    </a:p>
                    <a:p>
                      <a:r>
                        <a:rPr lang="en-US" sz="1400" b="0" i="0" u="none" strike="noStrike" cap="none" dirty="0">
                          <a:solidFill>
                            <a:schemeClr val="tx1"/>
                          </a:solidFill>
                          <a:effectLst/>
                          <a:latin typeface="+mn-lt"/>
                          <a:ea typeface="+mn-ea"/>
                          <a:cs typeface="+mn-cs"/>
                          <a:sym typeface="Arial"/>
                        </a:rPr>
                        <a:t>First 6months free</a:t>
                      </a:r>
                      <a:endParaRPr lang="en-IN" b="0" i="0" dirty="0">
                        <a:latin typeface="+mn-lt"/>
                      </a:endParaRPr>
                    </a:p>
                  </a:txBody>
                  <a:tcPr/>
                </a:tc>
                <a:extLst>
                  <a:ext uri="{0D108BD9-81ED-4DB2-BD59-A6C34878D82A}">
                    <a16:rowId xmlns:a16="http://schemas.microsoft.com/office/drawing/2014/main" val="3641418022"/>
                  </a:ext>
                </a:extLst>
              </a:tr>
            </a:tbl>
          </a:graphicData>
        </a:graphic>
      </p:graphicFrame>
      <p:pic>
        <p:nvPicPr>
          <p:cNvPr id="2" name="Video 1">
            <a:hlinkClick r:id="" action="ppaction://media"/>
            <a:extLst>
              <a:ext uri="{FF2B5EF4-FFF2-40B4-BE49-F238E27FC236}">
                <a16:creationId xmlns:a16="http://schemas.microsoft.com/office/drawing/2014/main" id="{D940E54F-29F2-4EE2-8D82-41CE1FFA215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p:transition advTm="5387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2"/>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Why are we better?</a:t>
            </a:r>
            <a:endParaRPr sz="500" dirty="0"/>
          </a:p>
        </p:txBody>
      </p:sp>
      <p:sp>
        <p:nvSpPr>
          <p:cNvPr id="228" name="Google Shape;228;p42"/>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29" name="Google Shape;229;p42"/>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Our Advantages</a:t>
            </a:r>
            <a:endParaRPr sz="500" dirty="0"/>
          </a:p>
        </p:txBody>
      </p:sp>
      <p:sp>
        <p:nvSpPr>
          <p:cNvPr id="230" name="Google Shape;230;p42"/>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IN" dirty="0"/>
              <a:t>Alexa voice assistance</a:t>
            </a:r>
          </a:p>
          <a:p>
            <a:pPr marL="114300" marR="0" lvl="0" indent="-114300" algn="l" rtl="0">
              <a:lnSpc>
                <a:spcPct val="100000"/>
              </a:lnSpc>
              <a:spcBef>
                <a:spcPts val="700"/>
              </a:spcBef>
              <a:spcAft>
                <a:spcPts val="0"/>
              </a:spcAft>
              <a:buClr>
                <a:srgbClr val="2D3D4A"/>
              </a:buClr>
              <a:buSzPts val="1400"/>
              <a:buFont typeface="Cabin"/>
              <a:buChar char="•"/>
            </a:pPr>
            <a:r>
              <a:rPr lang="en-IN" dirty="0"/>
              <a:t>X-Ray lyrics</a:t>
            </a:r>
          </a:p>
          <a:p>
            <a:pPr marL="114300" marR="0" lvl="0" indent="-114300" algn="l" rtl="0">
              <a:lnSpc>
                <a:spcPct val="100000"/>
              </a:lnSpc>
              <a:spcBef>
                <a:spcPts val="700"/>
              </a:spcBef>
              <a:spcAft>
                <a:spcPts val="0"/>
              </a:spcAft>
              <a:buClr>
                <a:srgbClr val="2D3D4A"/>
              </a:buClr>
              <a:buSzPts val="1400"/>
              <a:buFont typeface="Cabin"/>
              <a:buChar char="•"/>
            </a:pPr>
            <a:r>
              <a:rPr lang="en-IN" dirty="0"/>
              <a:t>Supported by almost all platform</a:t>
            </a:r>
          </a:p>
          <a:p>
            <a:pPr marL="114300" marR="0" lvl="0" indent="-114300" algn="l" rtl="0">
              <a:lnSpc>
                <a:spcPct val="100000"/>
              </a:lnSpc>
              <a:spcBef>
                <a:spcPts val="700"/>
              </a:spcBef>
              <a:spcAft>
                <a:spcPts val="0"/>
              </a:spcAft>
              <a:buClr>
                <a:srgbClr val="2D3D4A"/>
              </a:buClr>
              <a:buSzPts val="1400"/>
              <a:buFont typeface="Cabin"/>
              <a:buChar char="•"/>
            </a:pPr>
            <a:r>
              <a:rPr lang="en-IN" dirty="0"/>
              <a:t>High fidelity music</a:t>
            </a:r>
          </a:p>
        </p:txBody>
      </p:sp>
      <p:sp>
        <p:nvSpPr>
          <p:cNvPr id="231" name="Google Shape;231;p4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12</a:t>
            </a:fld>
            <a:endParaRPr>
              <a:solidFill>
                <a:srgbClr val="929292"/>
              </a:solidFill>
            </a:endParaRPr>
          </a:p>
        </p:txBody>
      </p:sp>
      <p:pic>
        <p:nvPicPr>
          <p:cNvPr id="3" name="Video 2">
            <a:hlinkClick r:id="" action="ppaction://media"/>
            <a:extLst>
              <a:ext uri="{FF2B5EF4-FFF2-40B4-BE49-F238E27FC236}">
                <a16:creationId xmlns:a16="http://schemas.microsoft.com/office/drawing/2014/main" id="{8AC67FB7-AF56-4391-BDED-108843DB20A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p:transition advTm="3295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3"/>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a:t>Roadmap and Vision</a:t>
            </a:r>
            <a:endParaRPr sz="500"/>
          </a:p>
        </p:txBody>
      </p:sp>
      <p:sp>
        <p:nvSpPr>
          <p:cNvPr id="237" name="Google Shape;237;p43"/>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Tree>
  </p:cSld>
  <p:clrMapOvr>
    <a:masterClrMapping/>
  </p:clrMapOvr>
  <p:transition advTm="2465">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Where do we go from here?</a:t>
            </a:r>
            <a:endParaRPr sz="500"/>
          </a:p>
        </p:txBody>
      </p:sp>
      <p:sp>
        <p:nvSpPr>
          <p:cNvPr id="243" name="Google Shape;243;p4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a:t>
            </a:r>
            <a:r>
              <a:rPr lang="en" dirty="0"/>
              <a:t>9</a:t>
            </a:r>
            <a:r>
              <a:rPr lang="en" sz="700" b="0" i="0" u="none" strike="noStrike" cap="none" dirty="0">
                <a:solidFill>
                  <a:srgbClr val="7D97AD"/>
                </a:solidFill>
                <a:latin typeface="Open Sans"/>
                <a:ea typeface="Open Sans"/>
                <a:cs typeface="Open Sans"/>
                <a:sym typeface="Open Sans"/>
              </a:rPr>
              <a:t> Udacity.  All rights reserved.</a:t>
            </a:r>
            <a:endParaRPr sz="500" dirty="0"/>
          </a:p>
        </p:txBody>
      </p:sp>
      <p:sp>
        <p:nvSpPr>
          <p:cNvPr id="244" name="Google Shape;244;p4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Roadmap Pillars</a:t>
            </a:r>
            <a:endParaRPr sz="500"/>
          </a:p>
        </p:txBody>
      </p:sp>
      <p:sp>
        <p:nvSpPr>
          <p:cNvPr id="245" name="Google Shape;245;p44"/>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114300" marR="0" lvl="0" indent="-114300" algn="l" rtl="0">
              <a:lnSpc>
                <a:spcPct val="100000"/>
              </a:lnSpc>
              <a:spcBef>
                <a:spcPts val="700"/>
              </a:spcBef>
              <a:spcAft>
                <a:spcPts val="0"/>
              </a:spcAft>
              <a:buClr>
                <a:srgbClr val="2D3D4A"/>
              </a:buClr>
              <a:buSzPts val="1400"/>
              <a:buFont typeface="Cabin"/>
              <a:buChar char="•"/>
            </a:pPr>
            <a:r>
              <a:rPr lang="en-US" dirty="0"/>
              <a:t>Vision : Fill every home with your favorite music.</a:t>
            </a:r>
          </a:p>
          <a:p>
            <a:pPr marL="114300" marR="0" lvl="0" indent="-114300" algn="l" rtl="0">
              <a:lnSpc>
                <a:spcPct val="100000"/>
              </a:lnSpc>
              <a:spcBef>
                <a:spcPts val="700"/>
              </a:spcBef>
              <a:spcAft>
                <a:spcPts val="0"/>
              </a:spcAft>
              <a:buClr>
                <a:srgbClr val="2D3D4A"/>
              </a:buClr>
              <a:buSzPts val="1400"/>
              <a:buFont typeface="Cabin"/>
              <a:buChar char="•"/>
            </a:pPr>
            <a:r>
              <a:rPr lang="en-US" b="0" i="0" dirty="0">
                <a:solidFill>
                  <a:srgbClr val="333333"/>
                </a:solidFill>
                <a:effectLst/>
                <a:latin typeface="Open Sans" panose="020B0606030504020204" pitchFamily="34" charset="0"/>
              </a:rPr>
              <a:t>Our mission is to provide billions of fans the opportunity to enjoy music and be inspired by it on the go, anywhere, anytime, on touch of </a:t>
            </a:r>
            <a:r>
              <a:rPr lang="en-US" dirty="0">
                <a:solidFill>
                  <a:srgbClr val="333333"/>
                </a:solidFill>
                <a:latin typeface="Open Sans" panose="020B0606030504020204" pitchFamily="34" charset="0"/>
              </a:rPr>
              <a:t>their fingerprint or voice command.</a:t>
            </a:r>
          </a:p>
          <a:p>
            <a:pPr marL="114300" marR="0" lvl="0" indent="-114300" algn="l" rtl="0">
              <a:lnSpc>
                <a:spcPct val="100000"/>
              </a:lnSpc>
              <a:spcBef>
                <a:spcPts val="700"/>
              </a:spcBef>
              <a:spcAft>
                <a:spcPts val="0"/>
              </a:spcAft>
              <a:buClr>
                <a:srgbClr val="2D3D4A"/>
              </a:buClr>
              <a:buSzPts val="1400"/>
              <a:buFont typeface="Cabin"/>
              <a:buChar char="•"/>
            </a:pPr>
            <a:r>
              <a:rPr lang="en-US" b="0" i="0" dirty="0">
                <a:solidFill>
                  <a:srgbClr val="11161A"/>
                </a:solidFill>
                <a:effectLst/>
                <a:latin typeface="Open Sans" panose="020B0606030504020204" pitchFamily="34" charset="0"/>
              </a:rPr>
              <a:t>Roadmap </a:t>
            </a:r>
            <a:br>
              <a:rPr lang="en-US" dirty="0">
                <a:solidFill>
                  <a:srgbClr val="11161A"/>
                </a:solidFill>
                <a:latin typeface="Open Sans" panose="020B0606030504020204" pitchFamily="34" charset="0"/>
              </a:rPr>
            </a:br>
            <a:r>
              <a:rPr lang="en-US" dirty="0">
                <a:solidFill>
                  <a:srgbClr val="11161A"/>
                </a:solidFill>
                <a:latin typeface="Open Sans" panose="020B0606030504020204" pitchFamily="34" charset="0"/>
              </a:rPr>
              <a:t>Build a basic website from which user would be able to search and play music. Then expanding to other functionality like recommendation, offline download and lyrics. </a:t>
            </a:r>
            <a:endParaRPr lang="en-US" b="0" i="0" dirty="0">
              <a:solidFill>
                <a:srgbClr val="11161A"/>
              </a:solidFill>
              <a:effectLst/>
              <a:latin typeface="Open Sans" panose="020B0606030504020204" pitchFamily="34" charset="0"/>
            </a:endParaRPr>
          </a:p>
          <a:p>
            <a:pPr marL="0" marR="0" lvl="0" indent="0" algn="l" rtl="0">
              <a:lnSpc>
                <a:spcPct val="100000"/>
              </a:lnSpc>
              <a:spcBef>
                <a:spcPts val="700"/>
              </a:spcBef>
              <a:spcAft>
                <a:spcPts val="0"/>
              </a:spcAft>
              <a:buClr>
                <a:srgbClr val="2D3D4A"/>
              </a:buClr>
              <a:buSzPts val="1400"/>
              <a:buNone/>
            </a:pPr>
            <a:endParaRPr lang="en-US" b="0" i="0" dirty="0">
              <a:solidFill>
                <a:srgbClr val="333333"/>
              </a:solidFill>
              <a:effectLst/>
              <a:latin typeface="Open Sans" panose="020B0606030504020204" pitchFamily="34" charset="0"/>
            </a:endParaRPr>
          </a:p>
        </p:txBody>
      </p:sp>
      <p:sp>
        <p:nvSpPr>
          <p:cNvPr id="246" name="Google Shape;246;p4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14</a:t>
            </a:fld>
            <a:endParaRPr>
              <a:solidFill>
                <a:srgbClr val="929292"/>
              </a:solidFill>
            </a:endParaRPr>
          </a:p>
        </p:txBody>
      </p:sp>
    </p:spTree>
  </p:cSld>
  <p:clrMapOvr>
    <a:masterClrMapping/>
  </p:clrMapOvr>
  <p:transition advTm="35238">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4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53" name="Google Shape;253;p45"/>
          <p:cNvSpPr txBox="1">
            <a:spLocks noGrp="1"/>
          </p:cNvSpPr>
          <p:nvPr>
            <p:ph type="title"/>
          </p:nvPr>
        </p:nvSpPr>
        <p:spPr>
          <a:xfrm>
            <a:off x="457200" y="453749"/>
            <a:ext cx="8229600" cy="595200"/>
          </a:xfrm>
          <a:prstGeom prst="rect">
            <a:avLst/>
          </a:prstGeom>
          <a:noFill/>
          <a:ln>
            <a:noFill/>
          </a:ln>
        </p:spPr>
        <p:txBody>
          <a:bodyPr spcFirstLastPara="1" wrap="square" lIns="0" tIns="0" rIns="0" bIns="0" anchor="t" anchorCtr="0">
            <a:noAutofit/>
          </a:bodyPr>
          <a:lstStyle/>
          <a:p>
            <a:r>
              <a:rPr lang="en-IN" b="0" i="0" dirty="0">
                <a:solidFill>
                  <a:srgbClr val="11161A"/>
                </a:solidFill>
                <a:effectLst/>
                <a:latin typeface="Open Sans" panose="020B0606030504020204" pitchFamily="34" charset="0"/>
              </a:rPr>
              <a:t>Developer Program </a:t>
            </a:r>
            <a:endParaRPr lang="en-IN" sz="500" dirty="0"/>
          </a:p>
        </p:txBody>
      </p:sp>
      <p:sp>
        <p:nvSpPr>
          <p:cNvPr id="254" name="Google Shape;254;p45"/>
          <p:cNvSpPr txBox="1">
            <a:spLocks noGrp="1"/>
          </p:cNvSpPr>
          <p:nvPr>
            <p:ph type="body" idx="3"/>
          </p:nvPr>
        </p:nvSpPr>
        <p:spPr>
          <a:xfrm>
            <a:off x="300000" y="1150993"/>
            <a:ext cx="8229600" cy="2433455"/>
          </a:xfrm>
          <a:prstGeom prst="rect">
            <a:avLst/>
          </a:prstGeom>
          <a:noFill/>
          <a:ln>
            <a:noFill/>
          </a:ln>
        </p:spPr>
        <p:txBody>
          <a:bodyPr spcFirstLastPara="1" wrap="square" lIns="0" tIns="0" rIns="0" bIns="0" anchor="ctr" anchorCtr="0">
            <a:noAutofit/>
          </a:bodyPr>
          <a:lstStyle/>
          <a:p>
            <a:pPr marL="139700" indent="0" algn="l">
              <a:buNone/>
            </a:pPr>
            <a:r>
              <a:rPr lang="en-US" i="0" dirty="0">
                <a:solidFill>
                  <a:srgbClr val="11161A"/>
                </a:solidFill>
                <a:effectLst/>
                <a:latin typeface="Open Sans" panose="020B0606030504020204" pitchFamily="34" charset="0"/>
              </a:rPr>
              <a:t>Build Infrastructure </a:t>
            </a:r>
          </a:p>
          <a:p>
            <a:pPr marL="139700" indent="0">
              <a:buNone/>
            </a:pPr>
            <a:r>
              <a:rPr lang="en-US" dirty="0">
                <a:solidFill>
                  <a:srgbClr val="11161A"/>
                </a:solidFill>
                <a:latin typeface="Open Sans" panose="020B0606030504020204" pitchFamily="34" charset="0"/>
              </a:rPr>
              <a:t>Design and build portals</a:t>
            </a:r>
          </a:p>
          <a:p>
            <a:pPr marL="139700" indent="0" algn="l">
              <a:buNone/>
            </a:pPr>
            <a:r>
              <a:rPr lang="en-US" dirty="0">
                <a:solidFill>
                  <a:srgbClr val="11161A"/>
                </a:solidFill>
                <a:latin typeface="Open Sans" panose="020B0606030504020204" pitchFamily="34" charset="0"/>
              </a:rPr>
              <a:t>Implement various Audio Formats</a:t>
            </a:r>
          </a:p>
          <a:p>
            <a:pPr marL="139700" indent="0" algn="l">
              <a:buNone/>
            </a:pPr>
            <a:r>
              <a:rPr lang="en-US" dirty="0">
                <a:solidFill>
                  <a:srgbClr val="11161A"/>
                </a:solidFill>
                <a:latin typeface="Open Sans" panose="020B0606030504020204" pitchFamily="34" charset="0"/>
              </a:rPr>
              <a:t>Implement search</a:t>
            </a:r>
          </a:p>
          <a:p>
            <a:pPr marL="139700" indent="0" algn="l">
              <a:buNone/>
            </a:pPr>
            <a:r>
              <a:rPr lang="en-US" dirty="0">
                <a:solidFill>
                  <a:srgbClr val="11161A"/>
                </a:solidFill>
                <a:latin typeface="Open Sans" panose="020B0606030504020204" pitchFamily="34" charset="0"/>
              </a:rPr>
              <a:t>Touch screen UI</a:t>
            </a:r>
          </a:p>
        </p:txBody>
      </p:sp>
      <p:sp>
        <p:nvSpPr>
          <p:cNvPr id="255" name="Google Shape;255;p4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15</a:t>
            </a:fld>
            <a:endParaRPr>
              <a:solidFill>
                <a:srgbClr val="929292"/>
              </a:solidFill>
            </a:endParaRPr>
          </a:p>
        </p:txBody>
      </p:sp>
      <p:pic>
        <p:nvPicPr>
          <p:cNvPr id="3" name="Video 2">
            <a:hlinkClick r:id="" action="ppaction://media"/>
            <a:extLst>
              <a:ext uri="{FF2B5EF4-FFF2-40B4-BE49-F238E27FC236}">
                <a16:creationId xmlns:a16="http://schemas.microsoft.com/office/drawing/2014/main" id="{8C4DBA5E-38CF-43A6-A077-31B78F5DB44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p:transition advTm="2039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1C9292-36E8-4A3C-A978-6ED08D78CE5F}"/>
              </a:ext>
            </a:extLst>
          </p:cNvPr>
          <p:cNvSpPr>
            <a:spLocks noGrp="1"/>
          </p:cNvSpPr>
          <p:nvPr>
            <p:ph type="title"/>
          </p:nvPr>
        </p:nvSpPr>
        <p:spPr>
          <a:xfrm>
            <a:off x="579120" y="857250"/>
            <a:ext cx="8229600" cy="595200"/>
          </a:xfrm>
        </p:spPr>
        <p:txBody>
          <a:bodyPr/>
          <a:lstStyle/>
          <a:p>
            <a:r>
              <a:rPr lang="en-IN" dirty="0">
                <a:solidFill>
                  <a:srgbClr val="11161A"/>
                </a:solidFill>
                <a:latin typeface="Open Sans" panose="020B0606030504020204" pitchFamily="34" charset="0"/>
              </a:rPr>
              <a:t>Voice Control</a:t>
            </a:r>
            <a:endParaRPr lang="en-IN" dirty="0"/>
          </a:p>
        </p:txBody>
      </p:sp>
      <p:sp>
        <p:nvSpPr>
          <p:cNvPr id="5" name="Text Placeholder 4">
            <a:extLst>
              <a:ext uri="{FF2B5EF4-FFF2-40B4-BE49-F238E27FC236}">
                <a16:creationId xmlns:a16="http://schemas.microsoft.com/office/drawing/2014/main" id="{61B59804-4DA3-4889-8ABD-277F1A476965}"/>
              </a:ext>
            </a:extLst>
          </p:cNvPr>
          <p:cNvSpPr>
            <a:spLocks noGrp="1"/>
          </p:cNvSpPr>
          <p:nvPr>
            <p:ph type="body" idx="3"/>
          </p:nvPr>
        </p:nvSpPr>
        <p:spPr>
          <a:xfrm>
            <a:off x="457200" y="1714500"/>
            <a:ext cx="8229600" cy="1285875"/>
          </a:xfrm>
        </p:spPr>
        <p:txBody>
          <a:bodyPr/>
          <a:lstStyle/>
          <a:p>
            <a:pPr marL="139700" indent="0">
              <a:buNone/>
            </a:pPr>
            <a:r>
              <a:rPr lang="en-IN" dirty="0"/>
              <a:t>Implement Alexa API</a:t>
            </a:r>
          </a:p>
          <a:p>
            <a:pPr marL="139700" indent="0">
              <a:buNone/>
            </a:pPr>
            <a:r>
              <a:rPr lang="en-IN" dirty="0"/>
              <a:t>Build Alexa Skills</a:t>
            </a:r>
          </a:p>
        </p:txBody>
      </p:sp>
    </p:spTree>
    <p:extLst>
      <p:ext uri="{BB962C8B-B14F-4D97-AF65-F5344CB8AC3E}">
        <p14:creationId xmlns:p14="http://schemas.microsoft.com/office/powerpoint/2010/main" val="3223585836"/>
      </p:ext>
    </p:extLst>
  </p:cSld>
  <p:clrMapOvr>
    <a:masterClrMapping/>
  </p:clrMapOvr>
  <mc:AlternateContent xmlns:mc="http://schemas.openxmlformats.org/markup-compatibility/2006" xmlns:p14="http://schemas.microsoft.com/office/powerpoint/2010/main">
    <mc:Choice Requires="p14">
      <p:transition spd="slow" p14:dur="2000" advTm="11066"/>
    </mc:Choice>
    <mc:Fallback xmlns="">
      <p:transition spd="slow" advTm="1106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Widening the scope</a:t>
            </a:r>
            <a:endParaRPr sz="500"/>
          </a:p>
        </p:txBody>
      </p:sp>
      <p:sp>
        <p:nvSpPr>
          <p:cNvPr id="279" name="Google Shape;279;p48"/>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80" name="Google Shape;280;p48"/>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Where do we go from here?</a:t>
            </a:r>
            <a:endParaRPr sz="500" dirty="0"/>
          </a:p>
        </p:txBody>
      </p:sp>
      <p:sp>
        <p:nvSpPr>
          <p:cNvPr id="281" name="Google Shape;281;p48"/>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139700" indent="0">
              <a:buNone/>
            </a:pPr>
            <a:r>
              <a:rPr lang="en-IN" dirty="0"/>
              <a:t>After the success of music, would like to tap in the bigger pool of user which are for Video streaming services. Can use the same recommendation platform which was build for music. </a:t>
            </a:r>
          </a:p>
        </p:txBody>
      </p:sp>
      <p:sp>
        <p:nvSpPr>
          <p:cNvPr id="282" name="Google Shape;282;p4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17</a:t>
            </a:fld>
            <a:endParaRPr>
              <a:solidFill>
                <a:srgbClr val="929292"/>
              </a:solidFill>
            </a:endParaRPr>
          </a:p>
        </p:txBody>
      </p:sp>
      <p:pic>
        <p:nvPicPr>
          <p:cNvPr id="2" name="Video 1">
            <a:hlinkClick r:id="" action="ppaction://media"/>
            <a:extLst>
              <a:ext uri="{FF2B5EF4-FFF2-40B4-BE49-F238E27FC236}">
                <a16:creationId xmlns:a16="http://schemas.microsoft.com/office/drawing/2014/main" id="{59EF7C46-271A-42CC-8A41-6ED12C27F65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p:transition advTm="2135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CF5B95-3729-401E-868A-E27FEC94DF28}"/>
              </a:ext>
            </a:extLst>
          </p:cNvPr>
          <p:cNvSpPr>
            <a:spLocks noGrp="1"/>
          </p:cNvSpPr>
          <p:nvPr>
            <p:ph type="title"/>
          </p:nvPr>
        </p:nvSpPr>
        <p:spPr>
          <a:xfrm>
            <a:off x="207956" y="2087584"/>
            <a:ext cx="8229600" cy="595200"/>
          </a:xfrm>
        </p:spPr>
        <p:txBody>
          <a:bodyPr/>
          <a:lstStyle/>
          <a:p>
            <a:pPr algn="ctr"/>
            <a:r>
              <a:rPr lang="en-IN" dirty="0"/>
              <a:t>Thank you</a:t>
            </a:r>
          </a:p>
        </p:txBody>
      </p:sp>
    </p:spTree>
    <p:extLst>
      <p:ext uri="{BB962C8B-B14F-4D97-AF65-F5344CB8AC3E}">
        <p14:creationId xmlns:p14="http://schemas.microsoft.com/office/powerpoint/2010/main" val="3495117923"/>
      </p:ext>
    </p:extLst>
  </p:cSld>
  <p:clrMapOvr>
    <a:masterClrMapping/>
  </p:clrMapOvr>
  <mc:AlternateContent xmlns:mc="http://schemas.openxmlformats.org/markup-compatibility/2006" xmlns:p14="http://schemas.microsoft.com/office/powerpoint/2010/main">
    <mc:Choice Requires="p14">
      <p:transition spd="slow" p14:dur="2000" advTm="1577"/>
    </mc:Choice>
    <mc:Fallback xmlns="">
      <p:transition spd="slow" advTm="157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2"/>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Why Are We Here?</a:t>
            </a:r>
            <a:endParaRPr sz="500" dirty="0"/>
          </a:p>
        </p:txBody>
      </p:sp>
      <p:sp>
        <p:nvSpPr>
          <p:cNvPr id="144" name="Google Shape;144;p32"/>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45" name="Google Shape;145;p32"/>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Background</a:t>
            </a:r>
            <a:endParaRPr sz="500"/>
          </a:p>
        </p:txBody>
      </p:sp>
      <p:sp>
        <p:nvSpPr>
          <p:cNvPr id="146" name="Google Shape;146;p32"/>
          <p:cNvSpPr txBox="1">
            <a:spLocks noGrp="1"/>
          </p:cNvSpPr>
          <p:nvPr>
            <p:ph type="body" idx="3"/>
          </p:nvPr>
        </p:nvSpPr>
        <p:spPr>
          <a:xfrm>
            <a:off x="457200" y="1143000"/>
            <a:ext cx="8229600" cy="2857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700"/>
              </a:spcBef>
              <a:spcAft>
                <a:spcPts val="0"/>
              </a:spcAft>
              <a:buClr>
                <a:srgbClr val="2D3D4A"/>
              </a:buClr>
              <a:buSzPts val="1400"/>
              <a:buNone/>
            </a:pPr>
            <a:r>
              <a:rPr lang="en-US" b="0" i="0" dirty="0">
                <a:solidFill>
                  <a:srgbClr val="4F4F4F"/>
                </a:solidFill>
                <a:effectLst/>
                <a:latin typeface="Open Sans" panose="020B0606030504020204" pitchFamily="34" charset="0"/>
              </a:rPr>
              <a:t>Amazon is the world leader in self-publishing for books. We would now like to explore entering another self-publishing media vertical and are considering either self-published videos or self-published music.</a:t>
            </a:r>
            <a:br>
              <a:rPr lang="en-US" dirty="0"/>
            </a:br>
            <a:r>
              <a:rPr lang="en-US" b="0" i="0" dirty="0">
                <a:solidFill>
                  <a:srgbClr val="4F4F4F"/>
                </a:solidFill>
                <a:effectLst/>
                <a:latin typeface="Open Sans" panose="020B0606030504020204" pitchFamily="34" charset="0"/>
              </a:rPr>
              <a:t>We have researched these two verticals and are going to decide which one seems like a better opportunity based on existing competition, synergy with other Amazon offerings, ease of building an offer and potential revenues.</a:t>
            </a:r>
          </a:p>
        </p:txBody>
      </p:sp>
      <p:sp>
        <p:nvSpPr>
          <p:cNvPr id="147" name="Google Shape;147;p3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2</a:t>
            </a:fld>
            <a:endParaRPr>
              <a:solidFill>
                <a:srgbClr val="929292"/>
              </a:solidFill>
            </a:endParaRPr>
          </a:p>
        </p:txBody>
      </p:sp>
      <p:pic>
        <p:nvPicPr>
          <p:cNvPr id="5" name="Video 4">
            <a:hlinkClick r:id="" action="ppaction://media"/>
            <a:extLst>
              <a:ext uri="{FF2B5EF4-FFF2-40B4-BE49-F238E27FC236}">
                <a16:creationId xmlns:a16="http://schemas.microsoft.com/office/drawing/2014/main" id="{58A155CC-84D8-4CAA-B479-43D7972025D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p:transition advTm="3422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3"/>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Font typeface="Open Sans"/>
              <a:buNone/>
            </a:pPr>
            <a:r>
              <a:rPr lang="en"/>
              <a:t>Business Case</a:t>
            </a:r>
            <a:endParaRPr sz="500"/>
          </a:p>
        </p:txBody>
      </p:sp>
      <p:sp>
        <p:nvSpPr>
          <p:cNvPr id="153" name="Google Shape;153;p33"/>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Tree>
  </p:cSld>
  <p:clrMapOvr>
    <a:masterClrMapping/>
  </p:clrMapOvr>
  <p:transition advTm="2031">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dirty="0"/>
              <a:t>Where are we starting?</a:t>
            </a:r>
            <a:endParaRPr sz="500" dirty="0"/>
          </a:p>
        </p:txBody>
      </p:sp>
      <p:sp>
        <p:nvSpPr>
          <p:cNvPr id="159" name="Google Shape;159;p3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0" name="Google Shape;160;p34"/>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Initial Focus</a:t>
            </a:r>
            <a:endParaRPr sz="500" dirty="0"/>
          </a:p>
        </p:txBody>
      </p:sp>
      <p:sp>
        <p:nvSpPr>
          <p:cNvPr id="161" name="Google Shape;161;p34"/>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algn="l">
              <a:buFont typeface="Arial" panose="020B0604020202020204" pitchFamily="34" charset="0"/>
              <a:buChar char="•"/>
            </a:pPr>
            <a:r>
              <a:rPr lang="en-US" b="0" i="0" dirty="0">
                <a:solidFill>
                  <a:srgbClr val="4F4F4F"/>
                </a:solidFill>
                <a:effectLst/>
                <a:latin typeface="Open Sans" panose="020B0606030504020204" pitchFamily="34" charset="0"/>
              </a:rPr>
              <a:t>User need and demand</a:t>
            </a:r>
          </a:p>
          <a:p>
            <a:pPr algn="l">
              <a:buFont typeface="Arial" panose="020B0604020202020204" pitchFamily="34" charset="0"/>
              <a:buChar char="•"/>
            </a:pPr>
            <a:r>
              <a:rPr lang="en-US" b="0" i="0" dirty="0">
                <a:solidFill>
                  <a:srgbClr val="4F4F4F"/>
                </a:solidFill>
                <a:effectLst/>
                <a:latin typeface="Open Sans" panose="020B0606030504020204" pitchFamily="34" charset="0"/>
              </a:rPr>
              <a:t>Key Features </a:t>
            </a:r>
          </a:p>
          <a:p>
            <a:pPr algn="l">
              <a:buFont typeface="Arial" panose="020B0604020202020204" pitchFamily="34" charset="0"/>
              <a:buChar char="•"/>
            </a:pPr>
            <a:r>
              <a:rPr lang="en-US" b="0" i="0" dirty="0">
                <a:solidFill>
                  <a:srgbClr val="4F4F4F"/>
                </a:solidFill>
                <a:effectLst/>
                <a:latin typeface="Open Sans" panose="020B0606030504020204" pitchFamily="34" charset="0"/>
              </a:rPr>
              <a:t>Competitors &amp; Differentiation</a:t>
            </a:r>
          </a:p>
          <a:p>
            <a:pPr algn="l">
              <a:buFont typeface="Arial" panose="020B0604020202020204" pitchFamily="34" charset="0"/>
              <a:buChar char="•"/>
            </a:pPr>
            <a:r>
              <a:rPr lang="en-US" b="0" i="0" dirty="0">
                <a:solidFill>
                  <a:srgbClr val="4F4F4F"/>
                </a:solidFill>
                <a:effectLst/>
                <a:latin typeface="Open Sans" panose="020B0606030504020204" pitchFamily="34" charset="0"/>
              </a:rPr>
              <a:t>Business Goals</a:t>
            </a:r>
          </a:p>
          <a:p>
            <a:pPr algn="l">
              <a:buFont typeface="Arial" panose="020B0604020202020204" pitchFamily="34" charset="0"/>
              <a:buChar char="•"/>
            </a:pPr>
            <a:r>
              <a:rPr lang="en-US" b="0" i="0" dirty="0">
                <a:solidFill>
                  <a:srgbClr val="4F4F4F"/>
                </a:solidFill>
                <a:effectLst/>
                <a:latin typeface="Open Sans" panose="020B0606030504020204" pitchFamily="34" charset="0"/>
              </a:rPr>
              <a:t>Trends</a:t>
            </a:r>
          </a:p>
        </p:txBody>
      </p:sp>
      <p:sp>
        <p:nvSpPr>
          <p:cNvPr id="162" name="Google Shape;16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4</a:t>
            </a:fld>
            <a:endParaRPr>
              <a:solidFill>
                <a:srgbClr val="929292"/>
              </a:solidFill>
            </a:endParaRPr>
          </a:p>
        </p:txBody>
      </p:sp>
    </p:spTree>
  </p:cSld>
  <p:clrMapOvr>
    <a:masterClrMapping/>
  </p:clrMapOvr>
  <p:transition advTm="82923">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3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dirty="0">
                <a:solidFill>
                  <a:srgbClr val="7D97AD"/>
                </a:solidFill>
                <a:latin typeface="Open Sans"/>
                <a:ea typeface="Open Sans"/>
                <a:cs typeface="Open Sans"/>
                <a:sym typeface="Open Sans"/>
              </a:rPr>
              <a:t>© 201</a:t>
            </a:r>
            <a:r>
              <a:rPr lang="en" dirty="0"/>
              <a:t>9</a:t>
            </a:r>
            <a:r>
              <a:rPr lang="en" sz="700" b="0" i="0" u="none" strike="noStrike" cap="none" dirty="0">
                <a:solidFill>
                  <a:srgbClr val="7D97AD"/>
                </a:solidFill>
                <a:latin typeface="Open Sans"/>
                <a:ea typeface="Open Sans"/>
                <a:cs typeface="Open Sans"/>
                <a:sym typeface="Open Sans"/>
              </a:rPr>
              <a:t> Udacity.  All rights reserved.</a:t>
            </a:r>
            <a:endParaRPr sz="500" dirty="0"/>
          </a:p>
        </p:txBody>
      </p:sp>
      <p:sp>
        <p:nvSpPr>
          <p:cNvPr id="169" name="Google Shape;169;p35"/>
          <p:cNvSpPr txBox="1">
            <a:spLocks noGrp="1"/>
          </p:cNvSpPr>
          <p:nvPr>
            <p:ph type="title"/>
          </p:nvPr>
        </p:nvSpPr>
        <p:spPr>
          <a:xfrm>
            <a:off x="613667" y="272828"/>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Opportunity</a:t>
            </a:r>
            <a:endParaRPr sz="500"/>
          </a:p>
        </p:txBody>
      </p:sp>
      <p:sp>
        <p:nvSpPr>
          <p:cNvPr id="171" name="Google Shape;171;p3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5</a:t>
            </a:fld>
            <a:endParaRPr>
              <a:solidFill>
                <a:srgbClr val="929292"/>
              </a:solidFill>
            </a:endParaRPr>
          </a:p>
        </p:txBody>
      </p:sp>
      <p:graphicFrame>
        <p:nvGraphicFramePr>
          <p:cNvPr id="6" name="Table 6">
            <a:extLst>
              <a:ext uri="{FF2B5EF4-FFF2-40B4-BE49-F238E27FC236}">
                <a16:creationId xmlns:a16="http://schemas.microsoft.com/office/drawing/2014/main" id="{F3D82B38-56FE-4D77-88C2-E1F80910D904}"/>
              </a:ext>
            </a:extLst>
          </p:cNvPr>
          <p:cNvGraphicFramePr>
            <a:graphicFrameLocks noGrp="1"/>
          </p:cNvGraphicFramePr>
          <p:nvPr>
            <p:extLst>
              <p:ext uri="{D42A27DB-BD31-4B8C-83A1-F6EECF244321}">
                <p14:modId xmlns:p14="http://schemas.microsoft.com/office/powerpoint/2010/main" val="2917061666"/>
              </p:ext>
            </p:extLst>
          </p:nvPr>
        </p:nvGraphicFramePr>
        <p:xfrm>
          <a:off x="614253" y="1054003"/>
          <a:ext cx="7935387" cy="3328799"/>
        </p:xfrm>
        <a:graphic>
          <a:graphicData uri="http://schemas.openxmlformats.org/drawingml/2006/table">
            <a:tbl>
              <a:tblPr firstRow="1" bandRow="1">
                <a:tableStyleId>{616DA210-FB5B-4158-B5E0-FEB733F419BA}</a:tableStyleId>
              </a:tblPr>
              <a:tblGrid>
                <a:gridCol w="2645129">
                  <a:extLst>
                    <a:ext uri="{9D8B030D-6E8A-4147-A177-3AD203B41FA5}">
                      <a16:colId xmlns:a16="http://schemas.microsoft.com/office/drawing/2014/main" val="4049955470"/>
                    </a:ext>
                  </a:extLst>
                </a:gridCol>
                <a:gridCol w="2645129">
                  <a:extLst>
                    <a:ext uri="{9D8B030D-6E8A-4147-A177-3AD203B41FA5}">
                      <a16:colId xmlns:a16="http://schemas.microsoft.com/office/drawing/2014/main" val="277306202"/>
                    </a:ext>
                  </a:extLst>
                </a:gridCol>
                <a:gridCol w="2645129">
                  <a:extLst>
                    <a:ext uri="{9D8B030D-6E8A-4147-A177-3AD203B41FA5}">
                      <a16:colId xmlns:a16="http://schemas.microsoft.com/office/drawing/2014/main" val="1540553409"/>
                    </a:ext>
                  </a:extLst>
                </a:gridCol>
              </a:tblGrid>
              <a:tr h="335400">
                <a:tc>
                  <a:txBody>
                    <a:bodyPr/>
                    <a:lstStyle/>
                    <a:p>
                      <a:r>
                        <a:rPr lang="en-IN" dirty="0"/>
                        <a:t>USA</a:t>
                      </a:r>
                    </a:p>
                  </a:txBody>
                  <a:tcPr/>
                </a:tc>
                <a:tc>
                  <a:txBody>
                    <a:bodyPr/>
                    <a:lstStyle/>
                    <a:p>
                      <a:r>
                        <a:rPr lang="en-IN" dirty="0"/>
                        <a:t>Video Streaming</a:t>
                      </a:r>
                    </a:p>
                  </a:txBody>
                  <a:tcPr/>
                </a:tc>
                <a:tc>
                  <a:txBody>
                    <a:bodyPr/>
                    <a:lstStyle/>
                    <a:p>
                      <a:r>
                        <a:rPr lang="en-IN" dirty="0"/>
                        <a:t>Music Streaming</a:t>
                      </a:r>
                    </a:p>
                  </a:txBody>
                  <a:tcPr/>
                </a:tc>
                <a:extLst>
                  <a:ext uri="{0D108BD9-81ED-4DB2-BD59-A6C34878D82A}">
                    <a16:rowId xmlns:a16="http://schemas.microsoft.com/office/drawing/2014/main" val="1106067849"/>
                  </a:ext>
                </a:extLst>
              </a:tr>
              <a:tr h="335400">
                <a:tc>
                  <a:txBody>
                    <a:bodyPr/>
                    <a:lstStyle/>
                    <a:p>
                      <a:r>
                        <a:rPr lang="en-IN" dirty="0"/>
                        <a:t>Current Revenue</a:t>
                      </a:r>
                    </a:p>
                  </a:txBody>
                  <a:tcPr/>
                </a:tc>
                <a:tc>
                  <a:txBody>
                    <a:bodyPr/>
                    <a:lstStyle/>
                    <a:p>
                      <a:r>
                        <a:rPr lang="en-US" b="0" dirty="0">
                          <a:solidFill>
                            <a:srgbClr val="444444"/>
                          </a:solidFill>
                          <a:effectLst/>
                        </a:rPr>
                        <a:t>US$12,747m </a:t>
                      </a:r>
                      <a:endParaRPr lang="en-IN" dirty="0"/>
                    </a:p>
                  </a:txBody>
                  <a:tcPr/>
                </a:tc>
                <a:tc>
                  <a:txBody>
                    <a:bodyPr/>
                    <a:lstStyle/>
                    <a:p>
                      <a:r>
                        <a:rPr lang="en-IN" sz="1400" b="0" i="0" u="none" strike="noStrike" cap="none" dirty="0">
                          <a:solidFill>
                            <a:schemeClr val="tx1"/>
                          </a:solidFill>
                          <a:effectLst/>
                          <a:latin typeface="+mn-lt"/>
                          <a:ea typeface="+mn-ea"/>
                          <a:cs typeface="+mn-cs"/>
                          <a:sym typeface="Arial"/>
                        </a:rPr>
                        <a:t>US$6,014m</a:t>
                      </a:r>
                      <a:endParaRPr lang="en-IN" dirty="0"/>
                    </a:p>
                  </a:txBody>
                  <a:tcPr/>
                </a:tc>
                <a:extLst>
                  <a:ext uri="{0D108BD9-81ED-4DB2-BD59-A6C34878D82A}">
                    <a16:rowId xmlns:a16="http://schemas.microsoft.com/office/drawing/2014/main" val="4100999147"/>
                  </a:ext>
                </a:extLst>
              </a:tr>
              <a:tr h="538817">
                <a:tc>
                  <a:txBody>
                    <a:bodyPr/>
                    <a:lstStyle/>
                    <a:p>
                      <a:r>
                        <a:rPr lang="en-IN" dirty="0"/>
                        <a:t>Expected Revenue</a:t>
                      </a:r>
                    </a:p>
                  </a:txBody>
                  <a:tcPr/>
                </a:tc>
                <a:tc>
                  <a:txBody>
                    <a:bodyPr/>
                    <a:lstStyle/>
                    <a:p>
                      <a:r>
                        <a:rPr lang="en-US" b="0" dirty="0">
                          <a:solidFill>
                            <a:srgbClr val="444444"/>
                          </a:solidFill>
                          <a:effectLst/>
                        </a:rPr>
                        <a:t>Annual growth rate (CAGR 2020-2024) of 2.1%</a:t>
                      </a:r>
                      <a:endParaRPr lang="en-IN" dirty="0"/>
                    </a:p>
                  </a:txBody>
                  <a:tcPr/>
                </a:tc>
                <a:tc>
                  <a:txBody>
                    <a:bodyPr/>
                    <a:lstStyle/>
                    <a:p>
                      <a:r>
                        <a:rPr lang="en-US" b="0" dirty="0">
                          <a:solidFill>
                            <a:srgbClr val="444444"/>
                          </a:solidFill>
                          <a:effectLst/>
                        </a:rPr>
                        <a:t>Annual growth rate (CAGR 2020-2024) of 5.1%, </a:t>
                      </a:r>
                      <a:endParaRPr lang="en-IN" dirty="0"/>
                    </a:p>
                  </a:txBody>
                  <a:tcPr/>
                </a:tc>
                <a:extLst>
                  <a:ext uri="{0D108BD9-81ED-4DB2-BD59-A6C34878D82A}">
                    <a16:rowId xmlns:a16="http://schemas.microsoft.com/office/drawing/2014/main" val="1763717632"/>
                  </a:ext>
                </a:extLst>
              </a:tr>
              <a:tr h="364481">
                <a:tc>
                  <a:txBody>
                    <a:bodyPr/>
                    <a:lstStyle/>
                    <a:p>
                      <a:r>
                        <a:rPr lang="en-IN" dirty="0"/>
                        <a:t>Total Users</a:t>
                      </a:r>
                    </a:p>
                  </a:txBody>
                  <a:tcPr/>
                </a:tc>
                <a:tc>
                  <a:txBody>
                    <a:bodyPr/>
                    <a:lstStyle/>
                    <a:p>
                      <a:r>
                        <a:rPr lang="en-IN" sz="1400" b="0" i="0" u="none" strike="noStrike" cap="none" dirty="0">
                          <a:solidFill>
                            <a:schemeClr val="tx1"/>
                          </a:solidFill>
                          <a:effectLst/>
                          <a:latin typeface="+mn-lt"/>
                          <a:ea typeface="+mn-ea"/>
                          <a:cs typeface="+mn-cs"/>
                          <a:sym typeface="Arial"/>
                        </a:rPr>
                        <a:t>129.8m</a:t>
                      </a:r>
                      <a:endParaRPr lang="en-IN" dirty="0"/>
                    </a:p>
                  </a:txBody>
                  <a:tcPr/>
                </a:tc>
                <a:tc>
                  <a:txBody>
                    <a:bodyPr/>
                    <a:lstStyle/>
                    <a:p>
                      <a:pPr fontAlgn="base"/>
                      <a:r>
                        <a:rPr lang="en-IN" sz="1400" b="0" i="0" u="none" strike="noStrike" cap="none" dirty="0">
                          <a:solidFill>
                            <a:schemeClr val="tx1"/>
                          </a:solidFill>
                          <a:effectLst/>
                          <a:latin typeface="+mn-lt"/>
                          <a:ea typeface="+mn-ea"/>
                          <a:cs typeface="+mn-cs"/>
                          <a:sym typeface="Arial"/>
                        </a:rPr>
                        <a:t>65.0m</a:t>
                      </a:r>
                      <a:endParaRPr lang="en-IN" b="0" dirty="0">
                        <a:effectLst/>
                      </a:endParaRPr>
                    </a:p>
                  </a:txBody>
                  <a:tcPr/>
                </a:tc>
                <a:extLst>
                  <a:ext uri="{0D108BD9-81ED-4DB2-BD59-A6C34878D82A}">
                    <a16:rowId xmlns:a16="http://schemas.microsoft.com/office/drawing/2014/main" val="2205015113"/>
                  </a:ext>
                </a:extLst>
              </a:tr>
              <a:tr h="408070">
                <a:tc>
                  <a:txBody>
                    <a:bodyPr/>
                    <a:lstStyle/>
                    <a:p>
                      <a:r>
                        <a:rPr lang="en-IN" dirty="0"/>
                        <a:t>User Penetration</a:t>
                      </a:r>
                    </a:p>
                  </a:txBody>
                  <a:tcPr/>
                </a:tc>
                <a:tc>
                  <a:txBody>
                    <a:bodyPr/>
                    <a:lstStyle/>
                    <a:p>
                      <a:r>
                        <a:rPr lang="en-US" b="0" dirty="0">
                          <a:solidFill>
                            <a:srgbClr val="444444"/>
                          </a:solidFill>
                          <a:effectLst/>
                        </a:rPr>
                        <a:t>39.2% in 2020 </a:t>
                      </a:r>
                      <a:endParaRPr lang="en-IN" dirty="0"/>
                    </a:p>
                  </a:txBody>
                  <a:tcPr/>
                </a:tc>
                <a:tc>
                  <a:txBody>
                    <a:bodyPr/>
                    <a:lstStyle/>
                    <a:p>
                      <a:r>
                        <a:rPr lang="en-US" b="0" dirty="0">
                          <a:solidFill>
                            <a:srgbClr val="444444"/>
                          </a:solidFill>
                          <a:effectLst/>
                        </a:rPr>
                        <a:t>19.6% in 2020 </a:t>
                      </a:r>
                      <a:endParaRPr lang="en-IN" dirty="0"/>
                    </a:p>
                  </a:txBody>
                  <a:tcPr/>
                </a:tc>
                <a:extLst>
                  <a:ext uri="{0D108BD9-81ED-4DB2-BD59-A6C34878D82A}">
                    <a16:rowId xmlns:a16="http://schemas.microsoft.com/office/drawing/2014/main" val="210781278"/>
                  </a:ext>
                </a:extLst>
              </a:tr>
              <a:tr h="408070">
                <a:tc>
                  <a:txBody>
                    <a:bodyPr/>
                    <a:lstStyle/>
                    <a:p>
                      <a:r>
                        <a:rPr lang="en-IN" dirty="0"/>
                        <a:t>Expected User Base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rgbClr val="444444"/>
                          </a:solidFill>
                          <a:effectLst/>
                        </a:rPr>
                        <a:t>40.1% by 2024.</a:t>
                      </a:r>
                      <a:endParaRPr lang="en-US" b="0" i="0" dirty="0">
                        <a:solidFill>
                          <a:srgbClr val="444444"/>
                        </a:solidFill>
                        <a:effectLst/>
                        <a:latin typeface="Open Sans" panose="020B0606030504020204" pitchFamily="34" charset="0"/>
                      </a:endParaRPr>
                    </a:p>
                  </a:txBody>
                  <a:tcPr/>
                </a:tc>
                <a:tc>
                  <a:txBody>
                    <a:bodyPr/>
                    <a:lstStyle/>
                    <a:p>
                      <a:r>
                        <a:rPr lang="en-US" b="0" dirty="0">
                          <a:solidFill>
                            <a:srgbClr val="444444"/>
                          </a:solidFill>
                          <a:effectLst/>
                        </a:rPr>
                        <a:t>22.7% by 2024</a:t>
                      </a:r>
                      <a:endParaRPr lang="en-IN" dirty="0"/>
                    </a:p>
                  </a:txBody>
                  <a:tcPr/>
                </a:tc>
                <a:extLst>
                  <a:ext uri="{0D108BD9-81ED-4DB2-BD59-A6C34878D82A}">
                    <a16:rowId xmlns:a16="http://schemas.microsoft.com/office/drawing/2014/main" val="2087519179"/>
                  </a:ext>
                </a:extLst>
              </a:tr>
              <a:tr h="420401">
                <a:tc>
                  <a:txBody>
                    <a:bodyPr/>
                    <a:lstStyle/>
                    <a:p>
                      <a:r>
                        <a:rPr lang="en-IN" dirty="0"/>
                        <a:t>Average Revenue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dirty="0">
                          <a:solidFill>
                            <a:srgbClr val="444444"/>
                          </a:solidFill>
                          <a:effectLst/>
                        </a:rPr>
                        <a:t>US$98.19 per user (ARPU) </a:t>
                      </a:r>
                    </a:p>
                  </a:txBody>
                  <a:tcPr/>
                </a:tc>
                <a:tc>
                  <a:txBody>
                    <a:bodyPr/>
                    <a:lstStyle/>
                    <a:p>
                      <a:r>
                        <a:rPr lang="en-IN" sz="1400" b="0" i="0" u="none" strike="noStrike" cap="none" dirty="0">
                          <a:solidFill>
                            <a:schemeClr val="tx1"/>
                          </a:solidFill>
                          <a:effectLst/>
                          <a:latin typeface="+mn-lt"/>
                          <a:ea typeface="+mn-ea"/>
                          <a:cs typeface="+mn-cs"/>
                          <a:sym typeface="Arial"/>
                        </a:rPr>
                        <a:t>US$92.51 </a:t>
                      </a:r>
                      <a:r>
                        <a:rPr lang="en-US" b="0" dirty="0">
                          <a:solidFill>
                            <a:srgbClr val="444444"/>
                          </a:solidFill>
                          <a:effectLst/>
                        </a:rPr>
                        <a:t>per user (ARPU) </a:t>
                      </a:r>
                      <a:endParaRPr lang="en-IN" dirty="0"/>
                    </a:p>
                  </a:txBody>
                  <a:tcPr/>
                </a:tc>
                <a:extLst>
                  <a:ext uri="{0D108BD9-81ED-4DB2-BD59-A6C34878D82A}">
                    <a16:rowId xmlns:a16="http://schemas.microsoft.com/office/drawing/2014/main" val="2782226949"/>
                  </a:ext>
                </a:extLst>
              </a:tr>
              <a:tr h="408070">
                <a:tc>
                  <a:txBody>
                    <a:bodyPr/>
                    <a:lstStyle/>
                    <a:p>
                      <a:r>
                        <a:rPr lang="en-IN" dirty="0"/>
                        <a:t>Competitors</a:t>
                      </a:r>
                    </a:p>
                  </a:txBody>
                  <a:tcPr/>
                </a:tc>
                <a:tc>
                  <a:txBody>
                    <a:bodyPr/>
                    <a:lstStyle/>
                    <a:p>
                      <a:r>
                        <a:rPr lang="en-IN" dirty="0"/>
                        <a:t>Netflix, YouTube, Disney Plus</a:t>
                      </a:r>
                    </a:p>
                  </a:txBody>
                  <a:tcPr/>
                </a:tc>
                <a:tc>
                  <a:txBody>
                    <a:bodyPr/>
                    <a:lstStyle/>
                    <a:p>
                      <a:r>
                        <a:rPr lang="en-IN" dirty="0"/>
                        <a:t>Spotify, YouTube Music, Apple Music</a:t>
                      </a:r>
                    </a:p>
                  </a:txBody>
                  <a:tcPr/>
                </a:tc>
                <a:extLst>
                  <a:ext uri="{0D108BD9-81ED-4DB2-BD59-A6C34878D82A}">
                    <a16:rowId xmlns:a16="http://schemas.microsoft.com/office/drawing/2014/main" val="1097993924"/>
                  </a:ext>
                </a:extLst>
              </a:tr>
            </a:tbl>
          </a:graphicData>
        </a:graphic>
      </p:graphicFrame>
      <p:sp>
        <p:nvSpPr>
          <p:cNvPr id="10" name="TextBox 9">
            <a:extLst>
              <a:ext uri="{FF2B5EF4-FFF2-40B4-BE49-F238E27FC236}">
                <a16:creationId xmlns:a16="http://schemas.microsoft.com/office/drawing/2014/main" id="{7CC9F026-8EDD-437C-8A11-BE1DADB84419}"/>
              </a:ext>
            </a:extLst>
          </p:cNvPr>
          <p:cNvSpPr txBox="1"/>
          <p:nvPr/>
        </p:nvSpPr>
        <p:spPr>
          <a:xfrm>
            <a:off x="508355" y="4382802"/>
            <a:ext cx="8440225" cy="415498"/>
          </a:xfrm>
          <a:prstGeom prst="rect">
            <a:avLst/>
          </a:prstGeom>
          <a:noFill/>
        </p:spPr>
        <p:txBody>
          <a:bodyPr wrap="square" rtlCol="0">
            <a:spAutoFit/>
          </a:bodyPr>
          <a:lstStyle/>
          <a:p>
            <a:r>
              <a:rPr lang="en-IN" sz="700" dirty="0">
                <a:hlinkClick r:id="rId3"/>
              </a:rPr>
              <a:t>Sources: </a:t>
            </a:r>
          </a:p>
          <a:p>
            <a:r>
              <a:rPr lang="en-IN" sz="700" dirty="0">
                <a:hlinkClick r:id="rId3"/>
              </a:rPr>
              <a:t>https://www.statista.com/outlook/209/100/music-streaming/worldwide</a:t>
            </a:r>
            <a:endParaRPr lang="en-IN" sz="700" dirty="0"/>
          </a:p>
          <a:p>
            <a:r>
              <a:rPr lang="en-IN" sz="700" dirty="0">
                <a:hlinkClick r:id="rId4"/>
              </a:rPr>
              <a:t>https://www.statista.com/outlook/206/109/video-streaming--svod-/united-states</a:t>
            </a:r>
            <a:endParaRPr lang="en-IN" sz="700" dirty="0"/>
          </a:p>
        </p:txBody>
      </p:sp>
    </p:spTree>
  </p:cSld>
  <p:clrMapOvr>
    <a:masterClrMapping/>
  </p:clrMapOvr>
  <p:transition advTm="79569">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6"/>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What’s Our Solution?</a:t>
            </a:r>
            <a:endParaRPr sz="500"/>
          </a:p>
        </p:txBody>
      </p:sp>
      <p:sp>
        <p:nvSpPr>
          <p:cNvPr id="177" name="Google Shape;177;p36"/>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78" name="Google Shape;178;p36"/>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a:t>Proposal</a:t>
            </a:r>
            <a:endParaRPr sz="500"/>
          </a:p>
        </p:txBody>
      </p:sp>
      <p:sp>
        <p:nvSpPr>
          <p:cNvPr id="179" name="Google Shape;179;p36"/>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0" marR="0" lvl="0" indent="0" rtl="0">
              <a:lnSpc>
                <a:spcPct val="100000"/>
              </a:lnSpc>
              <a:spcBef>
                <a:spcPts val="700"/>
              </a:spcBef>
              <a:spcAft>
                <a:spcPts val="0"/>
              </a:spcAft>
              <a:buNone/>
            </a:pPr>
            <a:r>
              <a:rPr lang="en-US" b="1" dirty="0">
                <a:solidFill>
                  <a:schemeClr val="tx1"/>
                </a:solidFill>
                <a:latin typeface="Open Sans" panose="020B0606030504020204" pitchFamily="34" charset="0"/>
              </a:rPr>
              <a:t>Launch S</a:t>
            </a:r>
            <a:r>
              <a:rPr lang="en-US" b="1" i="0" dirty="0">
                <a:solidFill>
                  <a:schemeClr val="tx1"/>
                </a:solidFill>
                <a:effectLst/>
                <a:latin typeface="Open Sans" panose="020B0606030504020204" pitchFamily="34" charset="0"/>
              </a:rPr>
              <a:t>elf-published music</a:t>
            </a:r>
          </a:p>
          <a:p>
            <a:pPr marL="0" marR="0" lvl="0" indent="0" rtl="0">
              <a:lnSpc>
                <a:spcPct val="100000"/>
              </a:lnSpc>
              <a:spcBef>
                <a:spcPts val="700"/>
              </a:spcBef>
              <a:spcAft>
                <a:spcPts val="0"/>
              </a:spcAft>
              <a:buNone/>
            </a:pPr>
            <a:endParaRPr lang="en-US" b="0" i="0" dirty="0">
              <a:solidFill>
                <a:srgbClr val="4F4F4F"/>
              </a:solidFill>
              <a:effectLst/>
              <a:latin typeface="Open Sans" panose="020B0606030504020204" pitchFamily="34" charset="0"/>
            </a:endParaRPr>
          </a:p>
          <a:p>
            <a:pPr marL="0" marR="0" lvl="0" indent="0" rtl="0">
              <a:lnSpc>
                <a:spcPct val="100000"/>
              </a:lnSpc>
              <a:spcBef>
                <a:spcPts val="700"/>
              </a:spcBef>
              <a:spcAft>
                <a:spcPts val="0"/>
              </a:spcAft>
              <a:buNone/>
            </a:pPr>
            <a:r>
              <a:rPr lang="en-US" b="1" i="0" dirty="0">
                <a:solidFill>
                  <a:schemeClr val="tx1"/>
                </a:solidFill>
                <a:effectLst/>
                <a:latin typeface="Open Sans" panose="020B0606030504020204" pitchFamily="34" charset="0"/>
              </a:rPr>
              <a:t>Free for Amazon Prime Members</a:t>
            </a:r>
            <a:r>
              <a:rPr lang="en-US" b="1" i="0" dirty="0">
                <a:solidFill>
                  <a:srgbClr val="4F4F4F"/>
                </a:solidFill>
                <a:effectLst/>
                <a:latin typeface="Open Sans" panose="020B0606030504020204" pitchFamily="34" charset="0"/>
              </a:rPr>
              <a:t>:</a:t>
            </a:r>
          </a:p>
          <a:p>
            <a:pPr marL="0" marR="0" lvl="0" indent="0" rtl="0">
              <a:lnSpc>
                <a:spcPct val="100000"/>
              </a:lnSpc>
              <a:spcBef>
                <a:spcPts val="700"/>
              </a:spcBef>
              <a:spcAft>
                <a:spcPts val="0"/>
              </a:spcAft>
              <a:buNone/>
            </a:pPr>
            <a:r>
              <a:rPr lang="en-US" dirty="0">
                <a:solidFill>
                  <a:srgbClr val="4F4F4F"/>
                </a:solidFill>
                <a:latin typeface="Open Sans" panose="020B0606030504020204" pitchFamily="34" charset="0"/>
              </a:rPr>
              <a:t>Limited Songs with just one login</a:t>
            </a:r>
            <a:endParaRPr lang="en-US" b="0" i="0" dirty="0">
              <a:solidFill>
                <a:srgbClr val="4F4F4F"/>
              </a:solidFill>
              <a:effectLst/>
              <a:latin typeface="Open Sans" panose="020B0606030504020204" pitchFamily="34" charset="0"/>
            </a:endParaRPr>
          </a:p>
          <a:p>
            <a:pPr marL="0" marR="0" lvl="0" indent="0" rtl="0">
              <a:lnSpc>
                <a:spcPct val="100000"/>
              </a:lnSpc>
              <a:spcBef>
                <a:spcPts val="700"/>
              </a:spcBef>
              <a:spcAft>
                <a:spcPts val="0"/>
              </a:spcAft>
              <a:buNone/>
            </a:pPr>
            <a:r>
              <a:rPr lang="en-US" b="1" i="0" dirty="0">
                <a:solidFill>
                  <a:srgbClr val="1B1B1B"/>
                </a:solidFill>
                <a:effectLst/>
                <a:latin typeface="Open Sans" panose="020B0606030504020204" pitchFamily="34" charset="0"/>
              </a:rPr>
              <a:t>Paid Subscriptions Model </a:t>
            </a:r>
          </a:p>
          <a:p>
            <a:pPr marL="0" marR="0" lvl="0" indent="0" rtl="0">
              <a:lnSpc>
                <a:spcPct val="100000"/>
              </a:lnSpc>
              <a:spcBef>
                <a:spcPts val="700"/>
              </a:spcBef>
              <a:spcAft>
                <a:spcPts val="0"/>
              </a:spcAft>
              <a:buNone/>
            </a:pPr>
            <a:r>
              <a:rPr lang="en-US" dirty="0">
                <a:solidFill>
                  <a:srgbClr val="1B1B1B"/>
                </a:solidFill>
                <a:latin typeface="Open Sans" panose="020B0606030504020204" pitchFamily="34" charset="0"/>
              </a:rPr>
              <a:t>First couple of months free, then P</a:t>
            </a:r>
            <a:r>
              <a:rPr lang="en-US" b="0" i="0" dirty="0">
                <a:solidFill>
                  <a:srgbClr val="1B1B1B"/>
                </a:solidFill>
                <a:effectLst/>
                <a:latin typeface="Open Sans" panose="020B0606030504020204" pitchFamily="34" charset="0"/>
              </a:rPr>
              <a:t>remium offering for $10 a month and a family </a:t>
            </a:r>
            <a:r>
              <a:rPr lang="en-US" b="0" i="0" dirty="0" err="1">
                <a:solidFill>
                  <a:srgbClr val="1B1B1B"/>
                </a:solidFill>
                <a:effectLst/>
                <a:latin typeface="Open Sans" panose="020B0606030504020204" pitchFamily="34" charset="0"/>
              </a:rPr>
              <a:t>upto</a:t>
            </a:r>
            <a:r>
              <a:rPr lang="en-US" b="0" i="0" dirty="0">
                <a:solidFill>
                  <a:srgbClr val="1B1B1B"/>
                </a:solidFill>
                <a:effectLst/>
                <a:latin typeface="Open Sans" panose="020B0606030504020204" pitchFamily="34" charset="0"/>
              </a:rPr>
              <a:t> 4 member offering for $15 a month</a:t>
            </a:r>
            <a:endParaRPr b="1" dirty="0"/>
          </a:p>
        </p:txBody>
      </p:sp>
      <p:sp>
        <p:nvSpPr>
          <p:cNvPr id="180" name="Google Shape;180;p3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6</a:t>
            </a:fld>
            <a:endParaRPr>
              <a:solidFill>
                <a:srgbClr val="929292"/>
              </a:solidFill>
            </a:endParaRPr>
          </a:p>
        </p:txBody>
      </p:sp>
      <p:pic>
        <p:nvPicPr>
          <p:cNvPr id="3" name="Video 2">
            <a:hlinkClick r:id="" action="ppaction://media"/>
            <a:extLst>
              <a:ext uri="{FF2B5EF4-FFF2-40B4-BE49-F238E27FC236}">
                <a16:creationId xmlns:a16="http://schemas.microsoft.com/office/drawing/2014/main" id="{18AE557D-4F0B-4B22-96E0-7B618026F95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p:transition advTm="4796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p37"/>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87" name="Google Shape;187;p37"/>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Return On Investment</a:t>
            </a:r>
            <a:endParaRPr sz="500" dirty="0"/>
          </a:p>
        </p:txBody>
      </p:sp>
      <p:sp>
        <p:nvSpPr>
          <p:cNvPr id="188" name="Google Shape;188;p37"/>
          <p:cNvSpPr txBox="1">
            <a:spLocks noGrp="1"/>
          </p:cNvSpPr>
          <p:nvPr>
            <p:ph type="body" idx="3"/>
          </p:nvPr>
        </p:nvSpPr>
        <p:spPr>
          <a:xfrm>
            <a:off x="185438" y="997527"/>
            <a:ext cx="8449965" cy="3747122"/>
          </a:xfrm>
          <a:prstGeom prst="rect">
            <a:avLst/>
          </a:prstGeom>
          <a:noFill/>
          <a:ln>
            <a:noFill/>
          </a:ln>
        </p:spPr>
        <p:txBody>
          <a:bodyPr spcFirstLastPara="1" wrap="square" lIns="0" tIns="0" rIns="0" bIns="0" anchor="ctr" anchorCtr="0">
            <a:noAutofit/>
          </a:bodyPr>
          <a:lstStyle/>
          <a:p>
            <a:pPr marL="0" indent="0">
              <a:buNone/>
            </a:pPr>
            <a:r>
              <a:rPr lang="en-IN" sz="1200" dirty="0"/>
              <a:t>   </a:t>
            </a:r>
            <a:r>
              <a:rPr lang="en-IN" sz="1200" b="1" dirty="0"/>
              <a:t>Total population </a:t>
            </a:r>
            <a:r>
              <a:rPr lang="en-IN" sz="1200" dirty="0"/>
              <a:t>of US 330m, 65m active users</a:t>
            </a:r>
          </a:p>
          <a:p>
            <a:pPr marL="0" indent="0">
              <a:buNone/>
            </a:pPr>
            <a:r>
              <a:rPr lang="en-IN" sz="1200" dirty="0"/>
              <a:t>   Assuming 5% market 3.25million user</a:t>
            </a:r>
          </a:p>
          <a:p>
            <a:pPr marL="0" indent="0">
              <a:buNone/>
            </a:pPr>
            <a:r>
              <a:rPr lang="en-IN" sz="1200" dirty="0"/>
              <a:t>   Subscription cost $10</a:t>
            </a:r>
          </a:p>
          <a:p>
            <a:pPr marL="0" indent="0">
              <a:buNone/>
            </a:pPr>
            <a:r>
              <a:rPr lang="en-IN" sz="1200" dirty="0"/>
              <a:t>   </a:t>
            </a:r>
            <a:r>
              <a:rPr lang="en-IN" sz="1200" b="1" dirty="0"/>
              <a:t>Total Revenue </a:t>
            </a:r>
            <a:r>
              <a:rPr lang="en-IN" sz="1200" dirty="0"/>
              <a:t>$3.25* 10 *12 = $390 million annually</a:t>
            </a:r>
          </a:p>
          <a:p>
            <a:pPr marL="0" indent="0">
              <a:buNone/>
            </a:pPr>
            <a:r>
              <a:rPr lang="en-US" sz="1200" dirty="0">
                <a:solidFill>
                  <a:srgbClr val="11161A"/>
                </a:solidFill>
                <a:latin typeface="Open Sans" panose="020B0606030504020204" pitchFamily="34" charset="0"/>
              </a:rPr>
              <a:t>   C</a:t>
            </a:r>
            <a:r>
              <a:rPr lang="en-US" sz="1200" b="0" i="0" dirty="0">
                <a:solidFill>
                  <a:srgbClr val="11161A"/>
                </a:solidFill>
                <a:effectLst/>
                <a:latin typeface="Open Sans" panose="020B0606030504020204" pitchFamily="34" charset="0"/>
              </a:rPr>
              <a:t>ost for a development typically about $120-180USD/ year per resource. </a:t>
            </a:r>
          </a:p>
          <a:p>
            <a:pPr marL="139700" indent="0" algn="l">
              <a:buNone/>
            </a:pPr>
            <a:r>
              <a:rPr lang="en-US" sz="1200" dirty="0">
                <a:solidFill>
                  <a:srgbClr val="11161A"/>
                </a:solidFill>
                <a:latin typeface="Open Sans" panose="020B0606030504020204" pitchFamily="34" charset="0"/>
              </a:rPr>
              <a:t>Considering</a:t>
            </a:r>
            <a:r>
              <a:rPr lang="en-US" sz="1200" b="0" i="0" dirty="0">
                <a:solidFill>
                  <a:srgbClr val="11161A"/>
                </a:solidFill>
                <a:effectLst/>
                <a:latin typeface="Open Sans" panose="020B0606030504020204" pitchFamily="34" charset="0"/>
              </a:rPr>
              <a:t> team of 2 designer, 2 iOS, 2 Android, 2 web, and 4 back end developer</a:t>
            </a:r>
          </a:p>
          <a:p>
            <a:pPr marL="139700" indent="0" algn="l">
              <a:buNone/>
            </a:pPr>
            <a:r>
              <a:rPr lang="en-US" sz="1200" dirty="0">
                <a:solidFill>
                  <a:srgbClr val="11161A"/>
                </a:solidFill>
                <a:latin typeface="Open Sans" panose="020B0606030504020204" pitchFamily="34" charset="0"/>
              </a:rPr>
              <a:t>Time </a:t>
            </a:r>
            <a:r>
              <a:rPr lang="en-US" sz="1200" b="0" i="0" dirty="0">
                <a:solidFill>
                  <a:srgbClr val="11161A"/>
                </a:solidFill>
                <a:effectLst/>
                <a:latin typeface="Open Sans" panose="020B0606030504020204" pitchFamily="34" charset="0"/>
              </a:rPr>
              <a:t>at least 6 months</a:t>
            </a:r>
          </a:p>
          <a:p>
            <a:pPr marL="139700" indent="0" algn="l">
              <a:buNone/>
            </a:pPr>
            <a:r>
              <a:rPr lang="en-US" sz="1200" dirty="0">
                <a:solidFill>
                  <a:srgbClr val="11161A"/>
                </a:solidFill>
                <a:latin typeface="Open Sans" panose="020B0606030504020204" pitchFamily="34" charset="0"/>
              </a:rPr>
              <a:t>Cost is </a:t>
            </a:r>
            <a:r>
              <a:rPr lang="en-US" sz="1200" b="0" i="0" dirty="0">
                <a:solidFill>
                  <a:srgbClr val="11161A"/>
                </a:solidFill>
                <a:effectLst/>
                <a:latin typeface="Open Sans" panose="020B0606030504020204" pitchFamily="34" charset="0"/>
              </a:rPr>
              <a:t>$150K * 12 FTA * 6/12 ~ $11 million to build alone. </a:t>
            </a:r>
          </a:p>
          <a:p>
            <a:pPr marL="139700" indent="0" algn="l">
              <a:buNone/>
            </a:pPr>
            <a:r>
              <a:rPr lang="en-US" sz="1200" dirty="0">
                <a:solidFill>
                  <a:srgbClr val="11161A"/>
                </a:solidFill>
                <a:latin typeface="Open Sans" panose="020B0606030504020204" pitchFamily="34" charset="0"/>
              </a:rPr>
              <a:t>Marketing depends would cost around $50million</a:t>
            </a:r>
          </a:p>
          <a:p>
            <a:pPr marL="139700" indent="0" algn="l">
              <a:buNone/>
            </a:pPr>
            <a:r>
              <a:rPr lang="en-US" sz="1200" dirty="0">
                <a:solidFill>
                  <a:srgbClr val="11161A"/>
                </a:solidFill>
                <a:latin typeface="Open Sans" panose="020B0606030504020204" pitchFamily="34" charset="0"/>
              </a:rPr>
              <a:t>Content would be on usage basis let say 30% commission of revenue ~ $120 million</a:t>
            </a:r>
          </a:p>
          <a:p>
            <a:pPr marL="139700" indent="0" algn="l">
              <a:buNone/>
            </a:pPr>
            <a:r>
              <a:rPr lang="en-IN" sz="1200" b="1" dirty="0">
                <a:solidFill>
                  <a:srgbClr val="11161A"/>
                </a:solidFill>
                <a:latin typeface="Open Sans" panose="020B0606030504020204" pitchFamily="34" charset="0"/>
              </a:rPr>
              <a:t>Total Investment</a:t>
            </a:r>
            <a:r>
              <a:rPr lang="en-IN" sz="1200" dirty="0">
                <a:solidFill>
                  <a:srgbClr val="11161A"/>
                </a:solidFill>
                <a:latin typeface="Open Sans" panose="020B0606030504020204" pitchFamily="34" charset="0"/>
              </a:rPr>
              <a:t>: 180million</a:t>
            </a:r>
          </a:p>
          <a:p>
            <a:pPr marL="139700" indent="0" algn="l">
              <a:buNone/>
            </a:pPr>
            <a:r>
              <a:rPr lang="en-IN" sz="1200" b="1" dirty="0">
                <a:solidFill>
                  <a:srgbClr val="11161A"/>
                </a:solidFill>
                <a:latin typeface="Open Sans" panose="020B0606030504020204" pitchFamily="34" charset="0"/>
              </a:rPr>
              <a:t>ROI</a:t>
            </a:r>
            <a:r>
              <a:rPr lang="en-IN" sz="1200" dirty="0">
                <a:solidFill>
                  <a:srgbClr val="11161A"/>
                </a:solidFill>
                <a:latin typeface="Open Sans" panose="020B0606030504020204" pitchFamily="34" charset="0"/>
              </a:rPr>
              <a:t> = 200/180 = 111% </a:t>
            </a:r>
            <a:endParaRPr lang="en-IN" sz="1200" dirty="0"/>
          </a:p>
          <a:p>
            <a:pPr marL="0" marR="0" lvl="0" indent="0" algn="ctr" rtl="0">
              <a:lnSpc>
                <a:spcPct val="100000"/>
              </a:lnSpc>
              <a:spcBef>
                <a:spcPts val="700"/>
              </a:spcBef>
              <a:spcAft>
                <a:spcPts val="0"/>
              </a:spcAft>
              <a:buNone/>
            </a:pPr>
            <a:endParaRPr lang="en-IN" sz="1200" b="1" dirty="0"/>
          </a:p>
        </p:txBody>
      </p:sp>
      <p:sp>
        <p:nvSpPr>
          <p:cNvPr id="189" name="Google Shape;189;p3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7</a:t>
            </a:fld>
            <a:endParaRPr>
              <a:solidFill>
                <a:srgbClr val="929292"/>
              </a:solidFill>
            </a:endParaRPr>
          </a:p>
        </p:txBody>
      </p:sp>
    </p:spTree>
  </p:cSld>
  <p:clrMapOvr>
    <a:masterClrMapping/>
  </p:clrMapOvr>
  <p:transition advTm="63136">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8"/>
          <p:cNvSpPr txBox="1">
            <a:spLocks noGrp="1"/>
          </p:cNvSpPr>
          <p:nvPr>
            <p:ph type="body" idx="1"/>
          </p:nvPr>
        </p:nvSpPr>
        <p:spPr>
          <a:xfrm>
            <a:off x="457200" y="914251"/>
            <a:ext cx="8229600" cy="30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2B3E4"/>
              </a:buClr>
              <a:buFont typeface="Open Sans"/>
              <a:buNone/>
            </a:pPr>
            <a:r>
              <a:rPr lang="en"/>
              <a:t>How will we know if we’re successful?</a:t>
            </a:r>
            <a:endParaRPr sz="500"/>
          </a:p>
        </p:txBody>
      </p:sp>
      <p:sp>
        <p:nvSpPr>
          <p:cNvPr id="195" name="Google Shape;195;p38"/>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96" name="Google Shape;196;p38"/>
          <p:cNvSpPr txBox="1">
            <a:spLocks noGrp="1"/>
          </p:cNvSpPr>
          <p:nvPr>
            <p:ph type="title"/>
          </p:nvPr>
        </p:nvSpPr>
        <p:spPr>
          <a:xfrm>
            <a:off x="457200" y="3048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dirty="0"/>
              <a:t>Measurement</a:t>
            </a:r>
            <a:endParaRPr sz="500" dirty="0"/>
          </a:p>
        </p:txBody>
      </p:sp>
      <p:sp>
        <p:nvSpPr>
          <p:cNvPr id="197" name="Google Shape;197;p38"/>
          <p:cNvSpPr txBox="1">
            <a:spLocks noGrp="1"/>
          </p:cNvSpPr>
          <p:nvPr>
            <p:ph type="body" idx="3"/>
          </p:nvPr>
        </p:nvSpPr>
        <p:spPr>
          <a:xfrm>
            <a:off x="457200" y="1409700"/>
            <a:ext cx="8229600" cy="2857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700"/>
              </a:spcBef>
              <a:spcAft>
                <a:spcPts val="0"/>
              </a:spcAft>
              <a:buClr>
                <a:srgbClr val="2D3D4A"/>
              </a:buClr>
              <a:buSzPts val="1400"/>
              <a:buNone/>
            </a:pPr>
            <a:r>
              <a:rPr lang="en-IN" b="1" dirty="0"/>
              <a:t>Some of the KPI</a:t>
            </a:r>
            <a:endParaRPr lang="en-IN" dirty="0"/>
          </a:p>
          <a:p>
            <a:pPr marL="114300" marR="0" lvl="0" indent="-114300" algn="l" rtl="0">
              <a:lnSpc>
                <a:spcPct val="100000"/>
              </a:lnSpc>
              <a:spcBef>
                <a:spcPts val="700"/>
              </a:spcBef>
              <a:spcAft>
                <a:spcPts val="0"/>
              </a:spcAft>
              <a:buClr>
                <a:srgbClr val="2D3D4A"/>
              </a:buClr>
              <a:buSzPts val="1400"/>
              <a:buFont typeface="Cabin"/>
              <a:buChar char="•"/>
            </a:pPr>
            <a:r>
              <a:rPr lang="en-IN" i="0" dirty="0">
                <a:solidFill>
                  <a:srgbClr val="2F4050"/>
                </a:solidFill>
                <a:effectLst/>
                <a:latin typeface="khula"/>
              </a:rPr>
              <a:t>Revenue Vs. Target</a:t>
            </a:r>
          </a:p>
          <a:p>
            <a:pPr marL="114300" marR="0" lvl="0" indent="-114300" algn="l" rtl="0">
              <a:lnSpc>
                <a:spcPct val="100000"/>
              </a:lnSpc>
              <a:spcBef>
                <a:spcPts val="700"/>
              </a:spcBef>
              <a:spcAft>
                <a:spcPts val="0"/>
              </a:spcAft>
              <a:buClr>
                <a:srgbClr val="2D3D4A"/>
              </a:buClr>
              <a:buSzPts val="1400"/>
              <a:buFont typeface="Cabin"/>
              <a:buChar char="•"/>
            </a:pPr>
            <a:r>
              <a:rPr lang="en-IN" i="0" dirty="0">
                <a:solidFill>
                  <a:srgbClr val="2F4050"/>
                </a:solidFill>
                <a:effectLst/>
                <a:latin typeface="khula"/>
              </a:rPr>
              <a:t>Sales By Region</a:t>
            </a:r>
          </a:p>
          <a:p>
            <a:pPr marL="114300" marR="0" lvl="0" indent="-114300" algn="l" rtl="0">
              <a:lnSpc>
                <a:spcPct val="100000"/>
              </a:lnSpc>
              <a:spcBef>
                <a:spcPts val="700"/>
              </a:spcBef>
              <a:spcAft>
                <a:spcPts val="0"/>
              </a:spcAft>
              <a:buClr>
                <a:srgbClr val="2D3D4A"/>
              </a:buClr>
              <a:buSzPts val="1400"/>
              <a:buFont typeface="Cabin"/>
              <a:buChar char="•"/>
            </a:pPr>
            <a:r>
              <a:rPr lang="en-IN" i="0" dirty="0">
                <a:solidFill>
                  <a:srgbClr val="2F4050"/>
                </a:solidFill>
                <a:effectLst/>
                <a:latin typeface="khula"/>
              </a:rPr>
              <a:t>Customer Acquisition Cost (CAC)</a:t>
            </a:r>
            <a:endParaRPr lang="en-IN" dirty="0">
              <a:solidFill>
                <a:srgbClr val="2F4050"/>
              </a:solidFill>
              <a:latin typeface="khula"/>
            </a:endParaRPr>
          </a:p>
          <a:p>
            <a:pPr marL="114300" marR="0" lvl="0" indent="-114300" algn="l" rtl="0">
              <a:lnSpc>
                <a:spcPct val="100000"/>
              </a:lnSpc>
              <a:spcBef>
                <a:spcPts val="700"/>
              </a:spcBef>
              <a:spcAft>
                <a:spcPts val="0"/>
              </a:spcAft>
              <a:buClr>
                <a:srgbClr val="2D3D4A"/>
              </a:buClr>
              <a:buSzPts val="1400"/>
              <a:buFont typeface="Cabin"/>
              <a:buChar char="•"/>
            </a:pPr>
            <a:r>
              <a:rPr lang="en-IN" i="0" dirty="0">
                <a:solidFill>
                  <a:srgbClr val="2F4050"/>
                </a:solidFill>
                <a:effectLst/>
                <a:latin typeface="khula"/>
              </a:rPr>
              <a:t>Customer Satisfaction &amp; Retention</a:t>
            </a:r>
            <a:endParaRPr dirty="0"/>
          </a:p>
        </p:txBody>
      </p:sp>
      <p:sp>
        <p:nvSpPr>
          <p:cNvPr id="198" name="Google Shape;198;p3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8</a:t>
            </a:fld>
            <a:endParaRPr>
              <a:solidFill>
                <a:srgbClr val="929292"/>
              </a:solidFill>
            </a:endParaRPr>
          </a:p>
        </p:txBody>
      </p:sp>
      <p:pic>
        <p:nvPicPr>
          <p:cNvPr id="3" name="Video 2">
            <a:hlinkClick r:id="" action="ppaction://media"/>
            <a:extLst>
              <a:ext uri="{FF2B5EF4-FFF2-40B4-BE49-F238E27FC236}">
                <a16:creationId xmlns:a16="http://schemas.microsoft.com/office/drawing/2014/main" id="{0B0E8B1F-B2C9-4B76-A9D1-1B5EF5EB2AD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499" cy="1285875"/>
          </a:xfrm>
          <a:prstGeom prst="rect">
            <a:avLst/>
          </a:prstGeom>
        </p:spPr>
      </p:pic>
    </p:spTree>
  </p:cSld>
  <p:clrMapOvr>
    <a:masterClrMapping/>
  </p:clrMapOvr>
  <p:transition advTm="7277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a:t>Competitors</a:t>
            </a:r>
            <a:endParaRPr sz="500"/>
          </a:p>
        </p:txBody>
      </p:sp>
      <p:sp>
        <p:nvSpPr>
          <p:cNvPr id="204" name="Google Shape;204;p39"/>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Tree>
  </p:cSld>
  <p:clrMapOvr>
    <a:masterClrMapping/>
  </p:clrMapOvr>
  <p:transition advTm="1754">
    <p:fade thruBlk="1"/>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TotalTime>
  <Words>1160</Words>
  <Application>Microsoft Office PowerPoint</Application>
  <PresentationFormat>On-screen Show (16:9)</PresentationFormat>
  <Paragraphs>178</Paragraphs>
  <Slides>18</Slides>
  <Notes>16</Notes>
  <HiddenSlides>0</HiddenSlides>
  <MMClips>9</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Abadi Extra Light</vt:lpstr>
      <vt:lpstr>Poppins</vt:lpstr>
      <vt:lpstr>Open Sans</vt:lpstr>
      <vt:lpstr>khula</vt:lpstr>
      <vt:lpstr>Arial</vt:lpstr>
      <vt:lpstr>Cabin</vt:lpstr>
      <vt:lpstr>Simple Light</vt:lpstr>
      <vt:lpstr>Udacity Template 16x9</vt:lpstr>
      <vt:lpstr>Amazon Online  Streaming Services</vt:lpstr>
      <vt:lpstr>Background</vt:lpstr>
      <vt:lpstr>Business Case</vt:lpstr>
      <vt:lpstr>Initial Focus</vt:lpstr>
      <vt:lpstr>Opportunity</vt:lpstr>
      <vt:lpstr>Proposal</vt:lpstr>
      <vt:lpstr>Return On Investment</vt:lpstr>
      <vt:lpstr>Measurement</vt:lpstr>
      <vt:lpstr>Competitors</vt:lpstr>
      <vt:lpstr>Spotify</vt:lpstr>
      <vt:lpstr>Apple Music</vt:lpstr>
      <vt:lpstr>Our Advantages</vt:lpstr>
      <vt:lpstr>Roadmap and Vision</vt:lpstr>
      <vt:lpstr>Roadmap Pillars</vt:lpstr>
      <vt:lpstr>Developer Program </vt:lpstr>
      <vt:lpstr>Voice Control</vt:lpstr>
      <vt:lpstr>Where do we go from here?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LinkedIn</dc:title>
  <dc:creator>Bipin Sultania</dc:creator>
  <cp:lastModifiedBy>Bipin Sultania</cp:lastModifiedBy>
  <cp:revision>9</cp:revision>
  <dcterms:modified xsi:type="dcterms:W3CDTF">2021-01-24T06:43:35Z</dcterms:modified>
</cp:coreProperties>
</file>